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4"/>
  </p:notesMasterIdLst>
  <p:sldIdLst>
    <p:sldId id="291" r:id="rId5"/>
    <p:sldId id="284" r:id="rId6"/>
    <p:sldId id="257" r:id="rId7"/>
    <p:sldId id="261" r:id="rId8"/>
    <p:sldId id="288" r:id="rId9"/>
    <p:sldId id="262" r:id="rId10"/>
    <p:sldId id="263" r:id="rId11"/>
    <p:sldId id="264" r:id="rId12"/>
    <p:sldId id="289" r:id="rId13"/>
    <p:sldId id="290" r:id="rId14"/>
    <p:sldId id="267" r:id="rId15"/>
    <p:sldId id="268" r:id="rId16"/>
    <p:sldId id="280" r:id="rId17"/>
    <p:sldId id="269" r:id="rId18"/>
    <p:sldId id="270" r:id="rId19"/>
    <p:sldId id="271" r:id="rId20"/>
    <p:sldId id="272" r:id="rId21"/>
    <p:sldId id="273" r:id="rId22"/>
    <p:sldId id="274" r:id="rId23"/>
    <p:sldId id="275" r:id="rId24"/>
    <p:sldId id="276" r:id="rId25"/>
    <p:sldId id="277" r:id="rId26"/>
    <p:sldId id="286" r:id="rId27"/>
    <p:sldId id="287" r:id="rId28"/>
    <p:sldId id="285" r:id="rId29"/>
    <p:sldId id="294" r:id="rId30"/>
    <p:sldId id="292" r:id="rId31"/>
    <p:sldId id="293" r:id="rId32"/>
    <p:sldId id="283" r:id="rId3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2700" b="0" i="0" u="none" strike="noStrike" cap="none" spc="0" normalizeH="0" baseline="0">
        <a:ln>
          <a:noFill/>
        </a:ln>
        <a:solidFill>
          <a:srgbClr val="FFFFFF"/>
        </a:solidFill>
        <a:effectLst/>
        <a:uFillTx/>
        <a:latin typeface="+mj-lt"/>
        <a:ea typeface="+mj-ea"/>
        <a:cs typeface="+mj-cs"/>
        <a:sym typeface="Calibri"/>
      </a:defRPr>
    </a:lvl1pPr>
    <a:lvl2pPr marL="0" marR="0" indent="457200" algn="ctr" defTabSz="914400" rtl="0" fontAlgn="auto" latinLnBrk="0" hangingPunct="0">
      <a:lnSpc>
        <a:spcPct val="100000"/>
      </a:lnSpc>
      <a:spcBef>
        <a:spcPts val="0"/>
      </a:spcBef>
      <a:spcAft>
        <a:spcPts val="0"/>
      </a:spcAft>
      <a:buClrTx/>
      <a:buSzTx/>
      <a:buFontTx/>
      <a:buNone/>
      <a:tabLst/>
      <a:defRPr kumimoji="0" sz="2700" b="0" i="0" u="none" strike="noStrike" cap="none" spc="0" normalizeH="0" baseline="0">
        <a:ln>
          <a:noFill/>
        </a:ln>
        <a:solidFill>
          <a:srgbClr val="FFFFFF"/>
        </a:solidFill>
        <a:effectLst/>
        <a:uFillTx/>
        <a:latin typeface="+mj-lt"/>
        <a:ea typeface="+mj-ea"/>
        <a:cs typeface="+mj-cs"/>
        <a:sym typeface="Calibri"/>
      </a:defRPr>
    </a:lvl2pPr>
    <a:lvl3pPr marL="0" marR="0" indent="914400" algn="ctr" defTabSz="914400" rtl="0" fontAlgn="auto" latinLnBrk="0" hangingPunct="0">
      <a:lnSpc>
        <a:spcPct val="100000"/>
      </a:lnSpc>
      <a:spcBef>
        <a:spcPts val="0"/>
      </a:spcBef>
      <a:spcAft>
        <a:spcPts val="0"/>
      </a:spcAft>
      <a:buClrTx/>
      <a:buSzTx/>
      <a:buFontTx/>
      <a:buNone/>
      <a:tabLst/>
      <a:defRPr kumimoji="0" sz="2700" b="0" i="0" u="none" strike="noStrike" cap="none" spc="0" normalizeH="0" baseline="0">
        <a:ln>
          <a:noFill/>
        </a:ln>
        <a:solidFill>
          <a:srgbClr val="FFFFFF"/>
        </a:solidFill>
        <a:effectLst/>
        <a:uFillTx/>
        <a:latin typeface="+mj-lt"/>
        <a:ea typeface="+mj-ea"/>
        <a:cs typeface="+mj-cs"/>
        <a:sym typeface="Calibri"/>
      </a:defRPr>
    </a:lvl3pPr>
    <a:lvl4pPr marL="0" marR="0" indent="1371600" algn="ctr" defTabSz="914400" rtl="0" fontAlgn="auto" latinLnBrk="0" hangingPunct="0">
      <a:lnSpc>
        <a:spcPct val="100000"/>
      </a:lnSpc>
      <a:spcBef>
        <a:spcPts val="0"/>
      </a:spcBef>
      <a:spcAft>
        <a:spcPts val="0"/>
      </a:spcAft>
      <a:buClrTx/>
      <a:buSzTx/>
      <a:buFontTx/>
      <a:buNone/>
      <a:tabLst/>
      <a:defRPr kumimoji="0" sz="2700" b="0" i="0" u="none" strike="noStrike" cap="none" spc="0" normalizeH="0" baseline="0">
        <a:ln>
          <a:noFill/>
        </a:ln>
        <a:solidFill>
          <a:srgbClr val="FFFFFF"/>
        </a:solidFill>
        <a:effectLst/>
        <a:uFillTx/>
        <a:latin typeface="+mj-lt"/>
        <a:ea typeface="+mj-ea"/>
        <a:cs typeface="+mj-cs"/>
        <a:sym typeface="Calibri"/>
      </a:defRPr>
    </a:lvl4pPr>
    <a:lvl5pPr marL="0" marR="0" indent="1828800" algn="ctr" defTabSz="914400" rtl="0" fontAlgn="auto" latinLnBrk="0" hangingPunct="0">
      <a:lnSpc>
        <a:spcPct val="100000"/>
      </a:lnSpc>
      <a:spcBef>
        <a:spcPts val="0"/>
      </a:spcBef>
      <a:spcAft>
        <a:spcPts val="0"/>
      </a:spcAft>
      <a:buClrTx/>
      <a:buSzTx/>
      <a:buFontTx/>
      <a:buNone/>
      <a:tabLst/>
      <a:defRPr kumimoji="0" sz="2700" b="0" i="0" u="none" strike="noStrike" cap="none" spc="0" normalizeH="0" baseline="0">
        <a:ln>
          <a:noFill/>
        </a:ln>
        <a:solidFill>
          <a:srgbClr val="FFFFFF"/>
        </a:solidFill>
        <a:effectLst/>
        <a:uFillTx/>
        <a:latin typeface="+mj-lt"/>
        <a:ea typeface="+mj-ea"/>
        <a:cs typeface="+mj-cs"/>
        <a:sym typeface="Calibri"/>
      </a:defRPr>
    </a:lvl5pPr>
    <a:lvl6pPr marL="0" marR="0" indent="2286000" algn="ctr" defTabSz="914400" rtl="0" fontAlgn="auto" latinLnBrk="0" hangingPunct="0">
      <a:lnSpc>
        <a:spcPct val="100000"/>
      </a:lnSpc>
      <a:spcBef>
        <a:spcPts val="0"/>
      </a:spcBef>
      <a:spcAft>
        <a:spcPts val="0"/>
      </a:spcAft>
      <a:buClrTx/>
      <a:buSzTx/>
      <a:buFontTx/>
      <a:buNone/>
      <a:tabLst/>
      <a:defRPr kumimoji="0" sz="2700" b="0" i="0" u="none" strike="noStrike" cap="none" spc="0" normalizeH="0" baseline="0">
        <a:ln>
          <a:noFill/>
        </a:ln>
        <a:solidFill>
          <a:srgbClr val="FFFFFF"/>
        </a:solidFill>
        <a:effectLst/>
        <a:uFillTx/>
        <a:latin typeface="+mj-lt"/>
        <a:ea typeface="+mj-ea"/>
        <a:cs typeface="+mj-cs"/>
        <a:sym typeface="Calibri"/>
      </a:defRPr>
    </a:lvl6pPr>
    <a:lvl7pPr marL="0" marR="0" indent="2743200" algn="ctr" defTabSz="914400" rtl="0" fontAlgn="auto" latinLnBrk="0" hangingPunct="0">
      <a:lnSpc>
        <a:spcPct val="100000"/>
      </a:lnSpc>
      <a:spcBef>
        <a:spcPts val="0"/>
      </a:spcBef>
      <a:spcAft>
        <a:spcPts val="0"/>
      </a:spcAft>
      <a:buClrTx/>
      <a:buSzTx/>
      <a:buFontTx/>
      <a:buNone/>
      <a:tabLst/>
      <a:defRPr kumimoji="0" sz="2700" b="0" i="0" u="none" strike="noStrike" cap="none" spc="0" normalizeH="0" baseline="0">
        <a:ln>
          <a:noFill/>
        </a:ln>
        <a:solidFill>
          <a:srgbClr val="FFFFFF"/>
        </a:solidFill>
        <a:effectLst/>
        <a:uFillTx/>
        <a:latin typeface="+mj-lt"/>
        <a:ea typeface="+mj-ea"/>
        <a:cs typeface="+mj-cs"/>
        <a:sym typeface="Calibri"/>
      </a:defRPr>
    </a:lvl7pPr>
    <a:lvl8pPr marL="0" marR="0" indent="3200400" algn="ctr" defTabSz="914400" rtl="0" fontAlgn="auto" latinLnBrk="0" hangingPunct="0">
      <a:lnSpc>
        <a:spcPct val="100000"/>
      </a:lnSpc>
      <a:spcBef>
        <a:spcPts val="0"/>
      </a:spcBef>
      <a:spcAft>
        <a:spcPts val="0"/>
      </a:spcAft>
      <a:buClrTx/>
      <a:buSzTx/>
      <a:buFontTx/>
      <a:buNone/>
      <a:tabLst/>
      <a:defRPr kumimoji="0" sz="2700" b="0" i="0" u="none" strike="noStrike" cap="none" spc="0" normalizeH="0" baseline="0">
        <a:ln>
          <a:noFill/>
        </a:ln>
        <a:solidFill>
          <a:srgbClr val="FFFFFF"/>
        </a:solidFill>
        <a:effectLst/>
        <a:uFillTx/>
        <a:latin typeface="+mj-lt"/>
        <a:ea typeface="+mj-ea"/>
        <a:cs typeface="+mj-cs"/>
        <a:sym typeface="Calibri"/>
      </a:defRPr>
    </a:lvl8pPr>
    <a:lvl9pPr marL="0" marR="0" indent="3657600" algn="ctr" defTabSz="914400" rtl="0" fontAlgn="auto" latinLnBrk="0" hangingPunct="0">
      <a:lnSpc>
        <a:spcPct val="100000"/>
      </a:lnSpc>
      <a:spcBef>
        <a:spcPts val="0"/>
      </a:spcBef>
      <a:spcAft>
        <a:spcPts val="0"/>
      </a:spcAft>
      <a:buClrTx/>
      <a:buSzTx/>
      <a:buFontTx/>
      <a:buNone/>
      <a:tabLst/>
      <a:defRPr kumimoji="0" sz="2700" b="0" i="0" u="none" strike="noStrike" cap="none" spc="0" normalizeH="0" baseline="0">
        <a:ln>
          <a:noFill/>
        </a:ln>
        <a:solidFill>
          <a:srgbClr val="FFFFFF"/>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E99507-B8D0-1F49-BF89-6DF35B970E15}" name="Sophia Omar" initials="SO" userId="S::sophia.omar@impactinvest.org.uk::6852c55e-3ae0-4e19-b6b7-d91d64461b19" providerId="AD"/>
  <p188:author id="{6B778315-359A-0F7D-9A2B-B86175A56934}" name="Sarah Teacher" initials="ST" userId="S::sarah.teacher@impactinvest.org.uk::28e4fdd5-dacb-4f8d-b4d6-b3355e280d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3A55"/>
    <a:srgbClr val="22B0AE"/>
    <a:srgbClr val="852D71"/>
    <a:srgbClr val="FEC8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0D3D37-F9EB-7D4B-BBBF-82B2359C64E8}" v="1" dt="2023-05-09T07:04:07.03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5"/>
  </p:normalViewPr>
  <p:slideViewPr>
    <p:cSldViewPr snapToGrid="0" snapToObjects="1">
      <p:cViewPr varScale="1">
        <p:scale>
          <a:sx n="111" d="100"/>
          <a:sy n="111" d="100"/>
        </p:scale>
        <p:origin x="6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xfrm>
            <a:off x="1143000" y="685800"/>
            <a:ext cx="4572000" cy="3429000"/>
          </a:xfrm>
          <a:prstGeom prst="rect">
            <a:avLst/>
          </a:prstGeom>
        </p:spPr>
        <p:txBody>
          <a:bodyPr/>
          <a:lstStyle/>
          <a:p>
            <a:endParaRPr/>
          </a:p>
        </p:txBody>
      </p:sp>
      <p:sp>
        <p:nvSpPr>
          <p:cNvPr id="108" name="Shape 10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Today we will cover the following and leave some time for questions at the end: </a:t>
            </a:r>
          </a:p>
          <a:p>
            <a:endParaRPr lang="en-US"/>
          </a:p>
          <a:p>
            <a:pPr marL="457200" indent="-457200" defTabSz="768095">
              <a:lnSpc>
                <a:spcPct val="100000"/>
              </a:lnSpc>
              <a:spcBef>
                <a:spcPts val="800"/>
              </a:spcBef>
              <a:buFont typeface="+mj-lt"/>
              <a:buAutoNum type="arabicPeriod"/>
              <a:defRPr sz="1848">
                <a:solidFill>
                  <a:srgbClr val="1D3753"/>
                </a:solidFill>
              </a:defRPr>
            </a:pPr>
            <a:r>
              <a:rPr lang="en-GB"/>
              <a:t>What is impact investing?</a:t>
            </a:r>
          </a:p>
          <a:p>
            <a:pPr marL="457200" indent="-457200" defTabSz="768095">
              <a:lnSpc>
                <a:spcPct val="100000"/>
              </a:lnSpc>
              <a:spcBef>
                <a:spcPts val="800"/>
              </a:spcBef>
              <a:buFont typeface="+mj-lt"/>
              <a:buAutoNum type="arabicPeriod"/>
              <a:defRPr sz="1848">
                <a:solidFill>
                  <a:srgbClr val="1D3753"/>
                </a:solidFill>
              </a:defRPr>
            </a:pPr>
            <a:r>
              <a:rPr lang="en-GB"/>
              <a:t>Myth-busting: can charities invest their endowments with impact?</a:t>
            </a:r>
          </a:p>
          <a:p>
            <a:pPr marL="457200" indent="-457200" defTabSz="768095">
              <a:lnSpc>
                <a:spcPct val="100000"/>
              </a:lnSpc>
              <a:spcBef>
                <a:spcPts val="800"/>
              </a:spcBef>
              <a:buFont typeface="+mj-lt"/>
              <a:buAutoNum type="arabicPeriod"/>
              <a:defRPr sz="1848">
                <a:solidFill>
                  <a:srgbClr val="1D3753"/>
                </a:solidFill>
              </a:defRPr>
            </a:pPr>
            <a:r>
              <a:rPr lang="en-GB"/>
              <a:t>How could impact investing help you as a foundation?</a:t>
            </a:r>
          </a:p>
          <a:p>
            <a:pPr marL="457200" indent="-457200" defTabSz="768095">
              <a:lnSpc>
                <a:spcPct val="100000"/>
              </a:lnSpc>
              <a:spcBef>
                <a:spcPts val="800"/>
              </a:spcBef>
              <a:buFont typeface="+mj-lt"/>
              <a:buAutoNum type="arabicPeriod"/>
              <a:defRPr sz="1848">
                <a:solidFill>
                  <a:srgbClr val="1D3753"/>
                </a:solidFill>
              </a:defRPr>
            </a:pPr>
            <a:r>
              <a:rPr lang="en-GB"/>
              <a:t>Getting started impact investing in the endowment </a:t>
            </a:r>
          </a:p>
          <a:p>
            <a:pPr marL="457200" indent="-457200" defTabSz="768095">
              <a:lnSpc>
                <a:spcPct val="100000"/>
              </a:lnSpc>
              <a:spcBef>
                <a:spcPts val="800"/>
              </a:spcBef>
              <a:buFont typeface="+mj-lt"/>
              <a:buAutoNum type="arabicPeriod"/>
              <a:defRPr sz="1848">
                <a:solidFill>
                  <a:srgbClr val="1D3753"/>
                </a:solidFill>
              </a:defRPr>
            </a:pPr>
            <a:r>
              <a:rPr lang="en-GB"/>
              <a:t>What could impact investing look like for your foundation? </a:t>
            </a:r>
          </a:p>
          <a:p>
            <a:endParaRPr lang="en-US"/>
          </a:p>
        </p:txBody>
      </p:sp>
    </p:spTree>
    <p:extLst>
      <p:ext uri="{BB962C8B-B14F-4D97-AF65-F5344CB8AC3E}">
        <p14:creationId xmlns:p14="http://schemas.microsoft.com/office/powerpoint/2010/main" val="937118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GB" sz="1200">
                <a:effectLst/>
                <a:latin typeface="+mj-lt"/>
                <a:ea typeface="+mj-ea"/>
                <a:cs typeface="+mj-cs"/>
                <a:sym typeface="Calibri"/>
              </a:rPr>
              <a:t>The second is to Unlock new strategies to help meet your mission </a:t>
            </a:r>
          </a:p>
          <a:p>
            <a:pPr lvl="0"/>
            <a:endParaRPr lang="en-GB" sz="1200">
              <a:effectLst/>
              <a:latin typeface="+mj-lt"/>
              <a:ea typeface="+mj-ea"/>
              <a:cs typeface="+mj-cs"/>
              <a:sym typeface="Calibri"/>
            </a:endParaRPr>
          </a:p>
          <a:p>
            <a:pPr lvl="0"/>
            <a:r>
              <a:rPr lang="en-GB" sz="1200">
                <a:effectLst/>
                <a:latin typeface="+mj-lt"/>
                <a:ea typeface="+mj-ea"/>
                <a:cs typeface="+mj-cs"/>
                <a:sym typeface="Calibri"/>
              </a:rPr>
              <a:t>This is a super quote from Danielle Walker </a:t>
            </a:r>
            <a:r>
              <a:rPr lang="en-GB" sz="1200" err="1">
                <a:effectLst/>
                <a:latin typeface="+mj-lt"/>
                <a:ea typeface="+mj-ea"/>
                <a:cs typeface="+mj-cs"/>
                <a:sym typeface="Calibri"/>
              </a:rPr>
              <a:t>Palmour</a:t>
            </a:r>
            <a:r>
              <a:rPr lang="en-GB" sz="1200">
                <a:effectLst/>
                <a:latin typeface="+mj-lt"/>
                <a:ea typeface="+mj-ea"/>
                <a:cs typeface="+mj-cs"/>
                <a:sym typeface="Calibri"/>
              </a:rPr>
              <a:t> at Friends Provident – not every problem is grant shaped. Impact investing in the endowment can help you access different aspects of any given issue. </a:t>
            </a:r>
          </a:p>
          <a:p>
            <a:pPr lvl="0"/>
            <a:endParaRPr lang="en-GB" sz="1200">
              <a:effectLst/>
              <a:latin typeface="+mj-lt"/>
              <a:ea typeface="+mj-ea"/>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a:effectLst/>
                <a:latin typeface="+mj-lt"/>
                <a:ea typeface="+mj-ea"/>
                <a:cs typeface="+mj-cs"/>
                <a:sym typeface="Calibri"/>
              </a:rPr>
              <a:t>For most issues that foundations care about there are private sector dimensions that have a material influence on whether those issues are positively resolved or not. </a:t>
            </a:r>
          </a:p>
          <a:p>
            <a:pPr marL="0" marR="0" lvl="0" indent="0" defTabSz="914400" eaLnBrk="1" fontAlgn="auto" latinLnBrk="0" hangingPunct="1">
              <a:lnSpc>
                <a:spcPct val="100000"/>
              </a:lnSpc>
              <a:spcBef>
                <a:spcPts val="0"/>
              </a:spcBef>
              <a:spcAft>
                <a:spcPts val="0"/>
              </a:spcAft>
              <a:buClrTx/>
              <a:buSzTx/>
              <a:buFontTx/>
              <a:buNone/>
              <a:tabLst/>
              <a:defRPr/>
            </a:pPr>
            <a:endParaRPr lang="en-GB" sz="1200">
              <a:effectLst/>
              <a:latin typeface="+mj-lt"/>
              <a:ea typeface="+mj-ea"/>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a:effectLst/>
                <a:latin typeface="+mj-lt"/>
                <a:ea typeface="+mj-ea"/>
                <a:cs typeface="+mj-cs"/>
                <a:sym typeface="Calibri"/>
              </a:rPr>
              <a:t>On the environmental side for example:</a:t>
            </a:r>
          </a:p>
          <a:p>
            <a:pPr marL="0" marR="0" lvl="0" indent="0" defTabSz="914400" eaLnBrk="1" fontAlgn="auto" latinLnBrk="0" hangingPunct="1">
              <a:lnSpc>
                <a:spcPct val="100000"/>
              </a:lnSpc>
              <a:spcBef>
                <a:spcPts val="0"/>
              </a:spcBef>
              <a:spcAft>
                <a:spcPts val="0"/>
              </a:spcAft>
              <a:buClrTx/>
              <a:buSzTx/>
              <a:buFontTx/>
              <a:buNone/>
              <a:tabLst/>
              <a:defRPr/>
            </a:pPr>
            <a:endParaRPr lang="en-GB" sz="1200" b="1">
              <a:effectLst/>
              <a:latin typeface="+mj-lt"/>
              <a:ea typeface="+mj-ea"/>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a:effectLst/>
                <a:latin typeface="+mj-lt"/>
                <a:ea typeface="+mj-ea"/>
                <a:cs typeface="+mj-cs"/>
                <a:sym typeface="Calibri"/>
              </a:rPr>
              <a:t>The example of Engine No.1 is instructive here. The 2021 shareholder activism campaign by the $240m impact investing hedge fund targeted the $250bn ExxonMobil, pushing it to chart a low-carbon course. Exxon capitulated to the campaign and appointed three new board members committed to changing the business.</a:t>
            </a:r>
            <a:r>
              <a:rPr lang="en-GB" sz="1200" b="1">
                <a:effectLst/>
                <a:latin typeface="+mj-lt"/>
                <a:ea typeface="+mj-ea"/>
                <a:cs typeface="+mj-cs"/>
                <a:sym typeface="Calibri"/>
              </a:rPr>
              <a:t> </a:t>
            </a:r>
            <a:r>
              <a:rPr lang="en-GB" sz="1200">
                <a:effectLst/>
                <a:latin typeface="+mj-lt"/>
                <a:ea typeface="+mj-ea"/>
                <a:cs typeface="+mj-cs"/>
                <a:sym typeface="Calibri"/>
              </a:rPr>
              <a:t>This was a positive climate outcome that could not have been achieved through grants or social investment: it was only made possible through investors marrying their interest in delivering a market return and a climate-specific outcome. </a:t>
            </a:r>
            <a:endParaRPr lang="en-GB"/>
          </a:p>
          <a:p>
            <a:pPr lvl="0"/>
            <a:endParaRPr lang="en-GB" sz="1200">
              <a:effectLst/>
              <a:latin typeface="+mj-lt"/>
              <a:ea typeface="+mj-ea"/>
              <a:cs typeface="+mj-cs"/>
              <a:sym typeface="Calibri"/>
            </a:endParaRPr>
          </a:p>
          <a:p>
            <a:pPr lvl="0"/>
            <a:r>
              <a:rPr lang="en-GB" sz="1200">
                <a:effectLst/>
                <a:latin typeface="+mj-lt"/>
                <a:ea typeface="+mj-ea"/>
                <a:cs typeface="+mj-cs"/>
                <a:sym typeface="Calibri"/>
              </a:rPr>
              <a:t>Think of for example those funders that are interested in Ocean health – of course there are inspiring grants you can make to advocate to protect the oceans, but the fishing industry plays a major role in compounding the problem. There is, for example, a listed equities Credit Suisse Ocean Engagement Fund - The objective of the fund is to seek higher financial returns alongside creating positive impact by, for example, pressing companies to transition away from plastic pollution and improve sustainable fishing practices.</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r>
              <a:rPr lang="en-US"/>
              <a:t>Or in social impact</a:t>
            </a:r>
          </a:p>
          <a:p>
            <a:pPr marL="0" marR="0" lvl="0" indent="0" defTabSz="914400" eaLnBrk="1" fontAlgn="auto" latinLnBrk="0" hangingPunct="1">
              <a:lnSpc>
                <a:spcPct val="100000"/>
              </a:lnSpc>
              <a:spcBef>
                <a:spcPts val="0"/>
              </a:spcBef>
              <a:spcAft>
                <a:spcPts val="0"/>
              </a:spcAft>
              <a:buClrTx/>
              <a:buSzTx/>
              <a:buFontTx/>
              <a:buNone/>
              <a:tabLst/>
              <a:defRPr/>
            </a:pPr>
            <a:r>
              <a:rPr lang="en-GB" sz="1200">
                <a:effectLst/>
                <a:latin typeface="+mj-lt"/>
                <a:ea typeface="+mj-ea"/>
                <a:cs typeface="+mj-cs"/>
                <a:sym typeface="Calibri"/>
              </a:rPr>
              <a:t>Impact investing can unlock opportunities for advancing racial equity for example. Investment themes that support solutions to racial justice include: venture capital funds like Impact X</a:t>
            </a:r>
            <a:r>
              <a:rPr lang="en-GB" sz="1200" b="1">
                <a:effectLst/>
                <a:latin typeface="+mj-lt"/>
                <a:ea typeface="+mj-ea"/>
                <a:cs typeface="+mj-cs"/>
                <a:sym typeface="Calibri"/>
              </a:rPr>
              <a:t> - </a:t>
            </a:r>
            <a:r>
              <a:rPr lang="en-GB" sz="1200">
                <a:effectLst/>
                <a:latin typeface="+mj-lt"/>
                <a:ea typeface="+mj-ea"/>
                <a:cs typeface="+mj-cs"/>
                <a:sym typeface="Calibri"/>
              </a:rPr>
              <a:t>investing in businesses led by people of colour; private equity funds investing in small businesses owned by people in underserved communities; CDFI’s supporting small business in low-income communities; and investment in technologies that, for example, enable employers to identify diverse talent.</a:t>
            </a:r>
            <a:endParaRPr lang="en-GB"/>
          </a:p>
          <a:p>
            <a:pPr marL="0" marR="0" lvl="0" indent="0" defTabSz="91440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4018315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Another powerful way of mapping potential investments is against the United Nations Sustainable development goals. </a:t>
            </a:r>
          </a:p>
          <a:p>
            <a:endParaRPr lang="en-US"/>
          </a:p>
          <a:p>
            <a:r>
              <a:rPr lang="en-US"/>
              <a:t>On the screen you can see examples of investable opportunities to support each goal. You may want to think about your mission in terms of the SDGs.</a:t>
            </a:r>
          </a:p>
          <a:p>
            <a:endParaRPr lang="en-US"/>
          </a:p>
        </p:txBody>
      </p:sp>
    </p:spTree>
    <p:extLst>
      <p:ext uri="{BB962C8B-B14F-4D97-AF65-F5344CB8AC3E}">
        <p14:creationId xmlns:p14="http://schemas.microsoft.com/office/powerpoint/2010/main" val="2304432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GB" sz="1200">
              <a:effectLst/>
              <a:latin typeface="+mj-lt"/>
              <a:ea typeface="+mj-ea"/>
              <a:cs typeface="+mj-cs"/>
              <a:sym typeface="Calibri"/>
            </a:endParaRPr>
          </a:p>
          <a:p>
            <a:pPr rtl="0" fontAlgn="base"/>
            <a:r>
              <a:rPr lang="en-GB" sz="1200" b="0" i="0">
                <a:effectLst/>
                <a:latin typeface="+mj-lt"/>
                <a:ea typeface="+mj-ea"/>
                <a:cs typeface="+mj-cs"/>
                <a:sym typeface="Calibri"/>
              </a:rPr>
              <a:t>Alongside the positive spurs to deliver impact in the endowment, given climate and biodiversity crises, major inequalities in the world, and racial injustices, there are “pull” drivers too for foundations. Expectations on all organisations are changing with respect to the delivery of social and environmental impacts. Even in 2007 the Gates Foundation was castigated for its investment practices jarring with its public health mission, and the clarion call for foundations to consider the impact of their investments has only become louder.</a:t>
            </a:r>
          </a:p>
          <a:p>
            <a:pPr rtl="0" fontAlgn="base"/>
            <a:endParaRPr lang="en-GB" sz="1200" b="0" i="0">
              <a:effectLst/>
              <a:latin typeface="+mj-lt"/>
              <a:ea typeface="+mj-ea"/>
              <a:cs typeface="+mj-cs"/>
              <a:sym typeface="Calibri"/>
            </a:endParaRPr>
          </a:p>
          <a:p>
            <a:pPr fontAlgn="base"/>
            <a:r>
              <a:rPr lang="en-GB" sz="1200" b="0" i="0">
                <a:effectLst/>
                <a:latin typeface="+mj-lt"/>
                <a:ea typeface="+mj-ea"/>
                <a:cs typeface="+mj-cs"/>
                <a:sym typeface="Calibri"/>
              </a:rPr>
              <a:t>For example panorama learnt that between 2007 and 2009, some of Comic Relief’s investments, amounting to millions of pounds, appear to contradict several of its core </a:t>
            </a:r>
            <a:r>
              <a:rPr lang="en-GB" sz="1200" b="0" i="0" err="1">
                <a:effectLst/>
                <a:latin typeface="+mj-lt"/>
                <a:ea typeface="+mj-ea"/>
                <a:cs typeface="+mj-cs"/>
                <a:sym typeface="Calibri"/>
              </a:rPr>
              <a:t>aims</a:t>
            </a:r>
            <a:r>
              <a:rPr lang="en-GB" sz="1200" b="0" i="0">
                <a:effectLst/>
                <a:latin typeface="+mj-lt"/>
                <a:ea typeface="+mj-ea"/>
                <a:cs typeface="+mj-cs"/>
                <a:sym typeface="Calibri"/>
              </a:rPr>
              <a:t>. Despite its mission statement claiming it is committed to helping "people affected by conflict", in 2009 the charity had £630,000 invested in shares in weapons firm BAE Systems.</a:t>
            </a:r>
          </a:p>
          <a:p>
            <a:pPr rtl="0" fontAlgn="base"/>
            <a:endParaRPr lang="en-GB" sz="1200" b="0" i="0">
              <a:effectLst/>
              <a:latin typeface="+mj-lt"/>
              <a:ea typeface="+mj-ea"/>
              <a:cs typeface="+mj-cs"/>
              <a:sym typeface="Calibri"/>
            </a:endParaRPr>
          </a:p>
          <a:p>
            <a:pPr rtl="0" fontAlgn="base"/>
            <a:r>
              <a:rPr lang="en-GB" sz="1200" b="0" i="0">
                <a:effectLst/>
                <a:latin typeface="+mj-lt"/>
                <a:ea typeface="+mj-ea"/>
                <a:cs typeface="+mj-cs"/>
                <a:sym typeface="Calibri"/>
              </a:rPr>
              <a:t>For the average citizen there is a perception gap between what they would assume the majority of a foundation’s assets are delivering, and the reality of them being invested without impact considerations. In a response to a presentation of the US foundation FB Heron’s total impact approach, an audience member asked: “But what were you doing before?”</a:t>
            </a:r>
          </a:p>
          <a:p>
            <a:pPr rtl="0" fontAlgn="base"/>
            <a:endParaRPr lang="en-GB" sz="1200" b="0" i="0">
              <a:effectLst/>
              <a:latin typeface="+mj-lt"/>
              <a:ea typeface="+mj-ea"/>
              <a:cs typeface="+mj-cs"/>
              <a:sym typeface="Calibri"/>
            </a:endParaRPr>
          </a:p>
          <a:p>
            <a:pPr rtl="0" fontAlgn="base"/>
            <a:r>
              <a:rPr lang="en-GB" sz="1200" b="0" i="0">
                <a:effectLst/>
                <a:latin typeface="+mj-lt"/>
                <a:ea typeface="+mj-ea"/>
                <a:cs typeface="+mj-cs"/>
                <a:sym typeface="Calibri"/>
              </a:rPr>
              <a:t>The general expectation was that as impact organisations, impact would be a consideration in the totality of the organisation as a norm of practice, not the opposite </a:t>
            </a:r>
          </a:p>
          <a:p>
            <a:pPr rtl="0" fontAlgn="base"/>
            <a:r>
              <a:rPr lang="en-GB" sz="1200" b="0" i="0">
                <a:effectLst/>
                <a:latin typeface="+mj-lt"/>
                <a:ea typeface="+mj-ea"/>
                <a:cs typeface="+mj-cs"/>
                <a:sym typeface="Calibri"/>
              </a:rPr>
              <a:t> </a:t>
            </a:r>
            <a:endParaRPr lang="en-GB" sz="1200">
              <a:effectLst/>
              <a:latin typeface="+mj-lt"/>
              <a:ea typeface="+mj-ea"/>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a:effectLst/>
                <a:latin typeface="+mj-lt"/>
                <a:ea typeface="+mj-ea"/>
                <a:cs typeface="+mj-cs"/>
                <a:sym typeface="Calibri"/>
              </a:rPr>
              <a:t>For some this is a question of what can be described as a charity’s ‘net impact’: if 5% of your total distributable assets are used as grants and are building a better world, but 95% are unwittingly exacerbating environmental degradation, social unrest and inequality – then you may still be broadly ‘net-negative’. </a:t>
            </a:r>
          </a:p>
          <a:p>
            <a:pPr marL="0" marR="0" lvl="0" indent="0" defTabSz="914400" eaLnBrk="1" fontAlgn="auto" latinLnBrk="0" hangingPunct="1">
              <a:lnSpc>
                <a:spcPct val="100000"/>
              </a:lnSpc>
              <a:spcBef>
                <a:spcPts val="0"/>
              </a:spcBef>
              <a:spcAft>
                <a:spcPts val="0"/>
              </a:spcAft>
              <a:buClrTx/>
              <a:buSzTx/>
              <a:buFontTx/>
              <a:buNone/>
              <a:tabLst/>
              <a:defRPr/>
            </a:pPr>
            <a:endParaRPr lang="en-GB" sz="1200">
              <a:effectLst/>
              <a:latin typeface="+mj-lt"/>
              <a:ea typeface="+mj-ea"/>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a:effectLst/>
                <a:latin typeface="+mj-lt"/>
                <a:ea typeface="+mj-ea"/>
                <a:cs typeface="+mj-cs"/>
                <a:sym typeface="Calibri"/>
              </a:rPr>
              <a:t>The hope is that by approaching their entire investment portfolio with an impact perspective, charities can not only ensure that the positive impact created by their grants are not diminished by any of their investment activities, but they can also make investments that can provide comparable risk- adjusted financial returns while increasing the total positive impact created by the charity. </a:t>
            </a:r>
            <a:endParaRPr lang="en-US"/>
          </a:p>
        </p:txBody>
      </p:sp>
    </p:spTree>
    <p:extLst>
      <p:ext uri="{BB962C8B-B14F-4D97-AF65-F5344CB8AC3E}">
        <p14:creationId xmlns:p14="http://schemas.microsoft.com/office/powerpoint/2010/main" val="2519001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a:effectLst/>
                <a:latin typeface="+mj-lt"/>
                <a:ea typeface="+mj-ea"/>
                <a:cs typeface="+mj-cs"/>
                <a:sym typeface="Calibri"/>
              </a:rPr>
              <a:t>Capital markets have a clear and important role to play in delivering progress on key sustainability issues like climate and inequality. But they are slow to change.</a:t>
            </a:r>
          </a:p>
          <a:p>
            <a:pPr marL="0" marR="0" lvl="0" indent="0" defTabSz="914400" eaLnBrk="1" fontAlgn="auto" latinLnBrk="0" hangingPunct="1">
              <a:lnSpc>
                <a:spcPct val="100000"/>
              </a:lnSpc>
              <a:spcBef>
                <a:spcPts val="0"/>
              </a:spcBef>
              <a:spcAft>
                <a:spcPts val="0"/>
              </a:spcAft>
              <a:buClrTx/>
              <a:buSzTx/>
              <a:buFontTx/>
              <a:buNone/>
              <a:tabLst/>
              <a:defRPr/>
            </a:pPr>
            <a:endParaRPr lang="en-GB" sz="1200">
              <a:effectLst/>
              <a:latin typeface="+mj-lt"/>
              <a:ea typeface="+mj-ea"/>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a:effectLst/>
                <a:latin typeface="+mj-lt"/>
                <a:ea typeface="+mj-ea"/>
                <a:cs typeface="+mj-cs"/>
                <a:sym typeface="Calibri"/>
              </a:rPr>
              <a:t>Charities have an opportunity to be role models for other less mission-driven capital market actors. By demonstrating that charities can engage in positive impact investment whilst delivering on their commercial goals, foundations can inspire others to help drive a broader capital markets transition. </a:t>
            </a:r>
            <a:endParaRPr lang="en-US"/>
          </a:p>
          <a:p>
            <a:endParaRPr lang="en-US"/>
          </a:p>
          <a:p>
            <a:pPr marL="0" marR="0" lvl="0" indent="0" defTabSz="914400" eaLnBrk="1" fontAlgn="auto" latinLnBrk="0" hangingPunct="1">
              <a:lnSpc>
                <a:spcPct val="100000"/>
              </a:lnSpc>
              <a:spcBef>
                <a:spcPts val="0"/>
              </a:spcBef>
              <a:spcAft>
                <a:spcPts val="0"/>
              </a:spcAft>
              <a:buClrTx/>
              <a:buSzTx/>
              <a:buFontTx/>
              <a:buNone/>
              <a:tabLst/>
              <a:defRPr/>
            </a:pPr>
            <a:r>
              <a:rPr lang="en-GB" sz="1200">
                <a:effectLst/>
                <a:latin typeface="+mj-lt"/>
                <a:ea typeface="+mj-ea"/>
                <a:cs typeface="+mj-cs"/>
                <a:sym typeface="Calibri"/>
              </a:rPr>
              <a:t>Additionally, taking the decision to engage in impact investment in the endowment opens up the prospect of more actively influencing other private sector investors to deliver mission-aligned investment. Alignment, coordination and even blending funds with other investors in the service of social and environmental outcomes becomes more possible in a space where impact is part of the discussion within the endowment. Foundations have an independence and reputational heft that enable them to convene investors that might not normally connect. Deploying that convening power in step with the weight of the endowment is likely to encourage private sector capital flows into foundation priorities. There’s a good example in the Institute guide of an Australian construction worker pension fund investing in affordable housing in partnership with a local government player, and actively influencing others to adopt the strategy and increase affordable housing.</a:t>
            </a:r>
            <a:endParaRPr lang="en-GB"/>
          </a:p>
          <a:p>
            <a:endParaRPr lang="en-US"/>
          </a:p>
        </p:txBody>
      </p:sp>
    </p:spTree>
    <p:extLst>
      <p:ext uri="{BB962C8B-B14F-4D97-AF65-F5344CB8AC3E}">
        <p14:creationId xmlns:p14="http://schemas.microsoft.com/office/powerpoint/2010/main" val="3412112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a:effectLst/>
                <a:latin typeface="+mj-lt"/>
                <a:ea typeface="+mj-ea"/>
                <a:cs typeface="+mj-cs"/>
                <a:sym typeface="Calibri"/>
              </a:rPr>
              <a:t>Foundations generally have a long-term time horizon, with most seeking to exist in perpetuity, and only a few spending down their endowments. This focus on the long term means foundations increasingly must grapple with the systemic risks posed by factors such as climate change and social inequality.</a:t>
            </a:r>
            <a:endParaRPr lang="en-GB" sz="1200" b="1">
              <a:effectLst/>
              <a:latin typeface="+mj-lt"/>
              <a:ea typeface="+mj-ea"/>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lang="en-GB" sz="1200" b="1">
              <a:effectLst/>
              <a:latin typeface="+mj-lt"/>
              <a:ea typeface="+mj-ea"/>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a:effectLst/>
                <a:latin typeface="+mj-lt"/>
                <a:ea typeface="+mj-ea"/>
                <a:cs typeface="+mj-cs"/>
                <a:sym typeface="Calibri"/>
              </a:rPr>
              <a:t>Today these risks are not only known but are also financially material with well-documented evidence that social and environmental issues including climate change, poor supply chain practices, diversity and inclusion</a:t>
            </a:r>
            <a:r>
              <a:rPr lang="en-GB" sz="1200" b="1">
                <a:effectLst/>
                <a:latin typeface="+mj-lt"/>
                <a:ea typeface="+mj-ea"/>
                <a:cs typeface="+mj-cs"/>
                <a:sym typeface="Calibri"/>
              </a:rPr>
              <a:t>,</a:t>
            </a:r>
            <a:r>
              <a:rPr lang="en-GB" sz="1200">
                <a:effectLst/>
                <a:latin typeface="+mj-lt"/>
                <a:ea typeface="+mj-ea"/>
                <a:cs typeface="+mj-cs"/>
                <a:sym typeface="Calibri"/>
              </a:rPr>
              <a:t> farm animal welfare</a:t>
            </a:r>
            <a:r>
              <a:rPr lang="en-GB" sz="1200" b="1">
                <a:effectLst/>
                <a:latin typeface="+mj-lt"/>
                <a:ea typeface="+mj-ea"/>
                <a:cs typeface="+mj-cs"/>
                <a:sym typeface="Calibri"/>
              </a:rPr>
              <a:t> </a:t>
            </a:r>
            <a:r>
              <a:rPr lang="en-GB" sz="1200">
                <a:effectLst/>
                <a:latin typeface="+mj-lt"/>
                <a:ea typeface="+mj-ea"/>
                <a:cs typeface="+mj-cs"/>
                <a:sym typeface="Calibri"/>
              </a:rPr>
              <a:t>and human health</a:t>
            </a:r>
            <a:r>
              <a:rPr lang="en-GB" sz="1200" b="1">
                <a:effectLst/>
                <a:latin typeface="+mj-lt"/>
                <a:ea typeface="+mj-ea"/>
                <a:cs typeface="+mj-cs"/>
                <a:sym typeface="Calibri"/>
              </a:rPr>
              <a:t> </a:t>
            </a:r>
            <a:r>
              <a:rPr lang="en-GB" sz="1200">
                <a:effectLst/>
                <a:latin typeface="+mj-lt"/>
                <a:ea typeface="+mj-ea"/>
                <a:cs typeface="+mj-cs"/>
                <a:sym typeface="Calibri"/>
              </a:rPr>
              <a:t>can have adverse financial impacts. </a:t>
            </a:r>
          </a:p>
          <a:p>
            <a:pPr marL="0" marR="0" lvl="0" indent="0" defTabSz="914400" eaLnBrk="1" fontAlgn="auto" latinLnBrk="0" hangingPunct="1">
              <a:lnSpc>
                <a:spcPct val="100000"/>
              </a:lnSpc>
              <a:spcBef>
                <a:spcPts val="0"/>
              </a:spcBef>
              <a:spcAft>
                <a:spcPts val="0"/>
              </a:spcAft>
              <a:buClrTx/>
              <a:buSzTx/>
              <a:buFontTx/>
              <a:buNone/>
              <a:tabLst/>
              <a:defRPr/>
            </a:pPr>
            <a:endParaRPr lang="en-GB" sz="1200">
              <a:effectLst/>
              <a:latin typeface="+mj-lt"/>
              <a:ea typeface="+mj-ea"/>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a:effectLst/>
                <a:latin typeface="+mj-lt"/>
                <a:ea typeface="+mj-ea"/>
                <a:cs typeface="+mj-cs"/>
                <a:sym typeface="Calibri"/>
              </a:rPr>
              <a:t>The regulatory environment is responding to these risks, for example through the Taskforce for Climate-related Financial Disclosure (TCFD) and the Modern Slavery Act.</a:t>
            </a:r>
            <a:endParaRPr lang="en-GB"/>
          </a:p>
          <a:p>
            <a:pPr marL="0" marR="0" lvl="0" indent="0" defTabSz="914400" eaLnBrk="1" fontAlgn="auto" latinLnBrk="0" hangingPunct="1">
              <a:lnSpc>
                <a:spcPct val="100000"/>
              </a:lnSpc>
              <a:spcBef>
                <a:spcPts val="0"/>
              </a:spcBef>
              <a:spcAft>
                <a:spcPts val="0"/>
              </a:spcAft>
              <a:buClrTx/>
              <a:buSzTx/>
              <a:buFontTx/>
              <a:buNone/>
              <a:tabLst/>
              <a:defRPr/>
            </a:pPr>
            <a:endParaRPr lang="en-GB" sz="1200">
              <a:effectLst/>
              <a:latin typeface="+mj-lt"/>
              <a:ea typeface="+mj-ea"/>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a:effectLst/>
                <a:latin typeface="+mj-lt"/>
                <a:ea typeface="+mj-ea"/>
                <a:cs typeface="+mj-cs"/>
                <a:sym typeface="Calibri"/>
              </a:rPr>
              <a:t>Measurement and reporting practices are core to impact investing. By definition then, delivering an impact investment approach in the endowment will help foundations better understand the extent of their negative and positive impact on people and the planet, anticipate regulatory change and proactively tackle the financial risks presented by the climate and environmental issues mentioned above.</a:t>
            </a:r>
          </a:p>
          <a:p>
            <a:pPr marL="0" marR="0" lvl="0" indent="0" defTabSz="914400" eaLnBrk="1" fontAlgn="auto" latinLnBrk="0" hangingPunct="1">
              <a:lnSpc>
                <a:spcPct val="100000"/>
              </a:lnSpc>
              <a:spcBef>
                <a:spcPts val="0"/>
              </a:spcBef>
              <a:spcAft>
                <a:spcPts val="0"/>
              </a:spcAft>
              <a:buClrTx/>
              <a:buSzTx/>
              <a:buFontTx/>
              <a:buNone/>
              <a:tabLst/>
              <a:defRPr/>
            </a:pPr>
            <a:endParaRPr lang="en-GB" sz="1200">
              <a:effectLst/>
              <a:latin typeface="+mj-lt"/>
              <a:ea typeface="+mj-ea"/>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a:effectLst/>
                <a:latin typeface="+mj-lt"/>
                <a:ea typeface="+mj-ea"/>
                <a:cs typeface="+mj-cs"/>
                <a:sym typeface="Calibri"/>
              </a:rPr>
              <a:t>In other words, impact investing in the endowment gets investment managers on the front foot: spotting negative social and environmental issues before they arise and being on the right side of regulatory development. </a:t>
            </a:r>
            <a:endParaRPr lang="en-GB"/>
          </a:p>
          <a:p>
            <a:endParaRPr lang="en-US"/>
          </a:p>
        </p:txBody>
      </p:sp>
    </p:spTree>
    <p:extLst>
      <p:ext uri="{BB962C8B-B14F-4D97-AF65-F5344CB8AC3E}">
        <p14:creationId xmlns:p14="http://schemas.microsoft.com/office/powerpoint/2010/main" val="3554179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GB" sz="1200">
                <a:effectLst/>
                <a:latin typeface="+mj-lt"/>
                <a:ea typeface="+mj-ea"/>
                <a:cs typeface="+mj-cs"/>
                <a:sym typeface="Calibri"/>
              </a:rPr>
              <a:t>So given this opportunity, how can you get started?</a:t>
            </a:r>
          </a:p>
          <a:p>
            <a:r>
              <a:rPr lang="en-GB" sz="1200">
                <a:effectLst/>
                <a:latin typeface="+mj-lt"/>
                <a:ea typeface="+mj-ea"/>
                <a:cs typeface="+mj-cs"/>
                <a:sym typeface="Calibri"/>
              </a:rPr>
              <a:t> </a:t>
            </a:r>
          </a:p>
          <a:p>
            <a:r>
              <a:rPr lang="en-GB" sz="1200">
                <a:effectLst/>
                <a:latin typeface="+mj-lt"/>
                <a:ea typeface="+mj-ea"/>
                <a:cs typeface="+mj-cs"/>
                <a:sym typeface="Calibri"/>
              </a:rPr>
              <a:t>This too we frame as a 5-step process:</a:t>
            </a:r>
          </a:p>
          <a:p>
            <a:endParaRPr lang="en-US"/>
          </a:p>
        </p:txBody>
      </p:sp>
    </p:spTree>
    <p:extLst>
      <p:ext uri="{BB962C8B-B14F-4D97-AF65-F5344CB8AC3E}">
        <p14:creationId xmlns:p14="http://schemas.microsoft.com/office/powerpoint/2010/main" val="4174308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a:effectLst/>
                <a:latin typeface="+mj-lt"/>
                <a:ea typeface="+mj-ea"/>
                <a:cs typeface="+mj-cs"/>
                <a:sym typeface="Calibri"/>
              </a:rPr>
              <a:t>Obtain an internal mandate: This session is very much part of this process. Every area of the organization having a clear understanding of what impact investing is, what it could mean for the foundation and their shared interest in doing it. </a:t>
            </a:r>
            <a:endParaRPr lang="en-GB" sz="1200">
              <a:effectLst/>
              <a:latin typeface="+mj-lt"/>
              <a:ea typeface="+mj-ea"/>
              <a:cs typeface="+mj-cs"/>
              <a:sym typeface="Calibri"/>
            </a:endParaRPr>
          </a:p>
          <a:p>
            <a:r>
              <a:rPr lang="en-GB" sz="1200">
                <a:effectLst/>
                <a:latin typeface="+mj-lt"/>
                <a:ea typeface="+mj-ea"/>
                <a:cs typeface="+mj-cs"/>
                <a:sym typeface="Calibri"/>
              </a:rPr>
              <a:t> </a:t>
            </a:r>
          </a:p>
          <a:p>
            <a:r>
              <a:rPr lang="en-GB" sz="1200">
                <a:effectLst/>
                <a:latin typeface="+mj-lt"/>
                <a:ea typeface="+mj-ea"/>
                <a:cs typeface="+mj-cs"/>
                <a:sym typeface="Calibri"/>
              </a:rPr>
              <a:t>A typical approach to this area is experimentation and learning through doing. Impact investing is a new approach for most, and thus obtaining a mandate for a small percentage of the endowment to be invested under impact principles, or a specified quantum with which to do deals is advised.</a:t>
            </a:r>
          </a:p>
          <a:p>
            <a:r>
              <a:rPr lang="en-GB" sz="1200">
                <a:effectLst/>
                <a:latin typeface="+mj-lt"/>
                <a:ea typeface="+mj-ea"/>
                <a:cs typeface="+mj-cs"/>
                <a:sym typeface="Calibri"/>
              </a:rPr>
              <a:t> </a:t>
            </a:r>
          </a:p>
          <a:p>
            <a:r>
              <a:rPr lang="en-GB" sz="1200">
                <a:effectLst/>
                <a:latin typeface="+mj-lt"/>
                <a:ea typeface="+mj-ea"/>
                <a:cs typeface="+mj-cs"/>
                <a:sym typeface="Calibri"/>
              </a:rPr>
              <a:t>This is how others are doing it: </a:t>
            </a:r>
            <a:r>
              <a:rPr lang="en-GB" sz="1200" err="1">
                <a:effectLst/>
                <a:latin typeface="+mj-lt"/>
                <a:ea typeface="+mj-ea"/>
                <a:cs typeface="+mj-cs"/>
                <a:sym typeface="Calibri"/>
              </a:rPr>
              <a:t>Esmée</a:t>
            </a:r>
            <a:r>
              <a:rPr lang="en-GB" sz="1200">
                <a:effectLst/>
                <a:latin typeface="+mj-lt"/>
                <a:ea typeface="+mj-ea"/>
                <a:cs typeface="+mj-cs"/>
                <a:sym typeface="Calibri"/>
              </a:rPr>
              <a:t> Fairbairn Foundation is delivering £10m of endowment capital for impact seeking a risk-adjusted market rate return on a £1.17 bn portfolio.</a:t>
            </a:r>
            <a:r>
              <a:rPr lang="en-GB" sz="1200" b="1">
                <a:effectLst/>
                <a:latin typeface="+mj-lt"/>
                <a:ea typeface="+mj-ea"/>
                <a:cs typeface="+mj-cs"/>
                <a:sym typeface="Calibri"/>
              </a:rPr>
              <a:t> </a:t>
            </a:r>
            <a:r>
              <a:rPr lang="en-GB" sz="1200">
                <a:effectLst/>
                <a:latin typeface="+mj-lt"/>
                <a:ea typeface="+mj-ea"/>
                <a:cs typeface="+mj-cs"/>
                <a:sym typeface="Calibri"/>
              </a:rPr>
              <a:t>Guy’s and St Thomas’ Foundation started its journey into impact in 2018 with a £30m-£50m or 5% endowment allocation to impact investing. Start small, learn and build from there.</a:t>
            </a:r>
          </a:p>
          <a:p>
            <a:r>
              <a:rPr lang="en-GB" sz="1200">
                <a:effectLst/>
                <a:latin typeface="+mj-lt"/>
                <a:ea typeface="+mj-ea"/>
                <a:cs typeface="+mj-cs"/>
                <a:sym typeface="Calibri"/>
              </a:rPr>
              <a:t> </a:t>
            </a:r>
          </a:p>
          <a:p>
            <a:endParaRPr lang="en-US"/>
          </a:p>
        </p:txBody>
      </p:sp>
    </p:spTree>
    <p:extLst>
      <p:ext uri="{BB962C8B-B14F-4D97-AF65-F5344CB8AC3E}">
        <p14:creationId xmlns:p14="http://schemas.microsoft.com/office/powerpoint/2010/main" val="1711618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a:effectLst/>
                <a:latin typeface="+mj-lt"/>
                <a:ea typeface="+mj-ea"/>
                <a:cs typeface="+mj-cs"/>
                <a:sym typeface="Calibri"/>
              </a:rPr>
              <a:t>Having achieved a mandate to do this work it is important to be clear on both the financial and impact requirements under consideration. And we’d advise starting with financial needs. </a:t>
            </a:r>
          </a:p>
          <a:p>
            <a:r>
              <a:rPr lang="en-GB" sz="1200">
                <a:effectLst/>
                <a:latin typeface="+mj-lt"/>
                <a:ea typeface="+mj-ea"/>
                <a:cs typeface="+mj-cs"/>
                <a:sym typeface="Calibri"/>
              </a:rPr>
              <a:t> </a:t>
            </a:r>
          </a:p>
          <a:p>
            <a:r>
              <a:rPr lang="en-GB" sz="1200">
                <a:effectLst/>
                <a:latin typeface="+mj-lt"/>
                <a:ea typeface="+mj-ea"/>
                <a:cs typeface="+mj-cs"/>
                <a:sym typeface="Calibri"/>
              </a:rPr>
              <a:t>Grant-making foundations are making money to serve the ultimate goals of the organisation to make grants to other charities. An intent to pursue those goals will ladder back to establishing the amount of money needed each year to fund grant-making and other activities, combined with whatever the aspiration is for the endowment itself (i.e. without reducing total investable assets or having an interest in growing the endowment or spending down the endowment over a particular length of time). </a:t>
            </a:r>
          </a:p>
          <a:p>
            <a:r>
              <a:rPr lang="en-GB" sz="1200">
                <a:effectLst/>
                <a:latin typeface="+mj-lt"/>
                <a:ea typeface="+mj-ea"/>
                <a:cs typeface="+mj-cs"/>
                <a:sym typeface="Calibri"/>
              </a:rPr>
              <a:t> </a:t>
            </a:r>
          </a:p>
          <a:p>
            <a:r>
              <a:rPr lang="en-US" sz="1200">
                <a:effectLst/>
                <a:latin typeface="+mj-lt"/>
                <a:ea typeface="+mj-ea"/>
                <a:cs typeface="+mj-cs"/>
                <a:sym typeface="Calibri"/>
              </a:rPr>
              <a:t>One roadmap is as follows: </a:t>
            </a:r>
          </a:p>
          <a:p>
            <a:r>
              <a:rPr lang="en-GB" sz="1200" b="1">
                <a:effectLst/>
                <a:latin typeface="+mj-lt"/>
                <a:ea typeface="+mj-ea"/>
                <a:cs typeface="+mj-cs"/>
                <a:sym typeface="Calibri"/>
              </a:rPr>
              <a:t>Set a financial goal tied to the foundation’s cashflow</a:t>
            </a:r>
            <a:r>
              <a:rPr lang="en-GB" sz="1200" b="0">
                <a:effectLst/>
                <a:latin typeface="+mj-lt"/>
                <a:ea typeface="+mj-ea"/>
                <a:cs typeface="+mj-cs"/>
                <a:sym typeface="Calibri"/>
              </a:rPr>
              <a:t>: What are the financial needs the foundation has, and how does the endowment need to serve them? A foundation might be happy with 3% + inflation (</a:t>
            </a:r>
            <a:r>
              <a:rPr lang="en-GB" sz="1200" b="0" err="1">
                <a:effectLst/>
                <a:latin typeface="+mj-lt"/>
                <a:ea typeface="+mj-ea"/>
                <a:cs typeface="+mj-cs"/>
                <a:sym typeface="Calibri"/>
              </a:rPr>
              <a:t>e.g</a:t>
            </a:r>
            <a:r>
              <a:rPr lang="en-GB" sz="1200" b="0">
                <a:effectLst/>
                <a:latin typeface="+mj-lt"/>
                <a:ea typeface="+mj-ea"/>
                <a:cs typeface="+mj-cs"/>
                <a:sym typeface="Calibri"/>
              </a:rPr>
              <a:t> CPI) to fund 2% grant- making and grow an evergreen asset base for example, but that investment goal needs to be made explicit from the start. </a:t>
            </a:r>
          </a:p>
          <a:p>
            <a:endParaRPr lang="en-GB" sz="1200" b="1">
              <a:effectLst/>
              <a:latin typeface="+mj-lt"/>
              <a:ea typeface="+mj-ea"/>
              <a:cs typeface="+mj-cs"/>
              <a:sym typeface="Calibri"/>
            </a:endParaRPr>
          </a:p>
          <a:p>
            <a:r>
              <a:rPr lang="en-GB" sz="1200" b="1">
                <a:effectLst/>
                <a:latin typeface="+mj-lt"/>
                <a:ea typeface="+mj-ea"/>
                <a:cs typeface="+mj-cs"/>
                <a:sym typeface="Calibri"/>
              </a:rPr>
              <a:t>Determine the foundation’s liquidity needs: </a:t>
            </a:r>
            <a:r>
              <a:rPr lang="en-GB" sz="1200" b="0">
                <a:effectLst/>
                <a:latin typeface="+mj-lt"/>
                <a:ea typeface="+mj-ea"/>
                <a:cs typeface="+mj-cs"/>
                <a:sym typeface="Calibri"/>
              </a:rPr>
              <a:t>Most endowments default to a liquid portfolio out of habit and norm, investing predominantly in public securities. Delivering an impact investing approach is strengthened by being open to private markets opportunities as that expands the investable universe. To counter this, foundations can flip the liquidity onus, that is, be comfortable that anything that it doesn’t explicitly need to be liquid can be invested in illiquid assets. </a:t>
            </a:r>
          </a:p>
          <a:p>
            <a:endParaRPr lang="en-GB" sz="1200" b="1">
              <a:effectLst/>
              <a:latin typeface="+mj-lt"/>
              <a:ea typeface="+mj-ea"/>
              <a:cs typeface="+mj-cs"/>
              <a:sym typeface="Calibri"/>
            </a:endParaRPr>
          </a:p>
          <a:p>
            <a:r>
              <a:rPr lang="en-GB" sz="1200" b="0">
                <a:effectLst/>
                <a:latin typeface="+mj-lt"/>
                <a:ea typeface="+mj-ea"/>
                <a:cs typeface="+mj-cs"/>
                <a:sym typeface="Calibri"/>
              </a:rPr>
              <a:t>Once the cash flow and liquidity needs have been established for the foundation, you can start to populate portfolios seeking to target as much of a portfolio as possible (given liquidity and return needs) in </a:t>
            </a:r>
            <a:r>
              <a:rPr lang="en-GB" sz="1200">
                <a:effectLst/>
                <a:latin typeface="+mj-lt"/>
                <a:ea typeface="+mj-ea"/>
                <a:cs typeface="+mj-cs"/>
                <a:sym typeface="Calibri"/>
              </a:rPr>
              <a:t>investing in impact companies (often in private markets) and growing them; or funds with strong shareholder engagement and activism </a:t>
            </a:r>
            <a:endParaRPr lang="en-GB">
              <a:effectLst/>
            </a:endParaRPr>
          </a:p>
          <a:p>
            <a:endParaRPr lang="en-GB" sz="1200" b="0">
              <a:effectLst/>
              <a:latin typeface="+mj-lt"/>
              <a:ea typeface="+mj-ea"/>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a:effectLst/>
                <a:latin typeface="+mj-lt"/>
                <a:ea typeface="+mj-ea"/>
                <a:cs typeface="+mj-cs"/>
                <a:sym typeface="Calibri"/>
              </a:rPr>
              <a:t>After this broad conceptualisation of the financial goals of the charity and how they might interact with portfolio construction at a general level, the focus can critically return to mission. The impact investing market is growing year by year, and overall – contingent on the breadth of the foundation mission – there is likely to be some impact approach or product that is suitable. </a:t>
            </a:r>
            <a:endParaRPr lang="en-GB"/>
          </a:p>
          <a:p>
            <a:endParaRPr lang="en-US" sz="1200">
              <a:effectLst/>
              <a:latin typeface="+mj-lt"/>
              <a:ea typeface="+mj-ea"/>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a:effectLst/>
                <a:latin typeface="+mj-lt"/>
                <a:ea typeface="+mj-ea"/>
                <a:cs typeface="+mj-cs"/>
                <a:sym typeface="Calibri"/>
              </a:rPr>
              <a:t>That said, as with any investment strategy, the more restrictions placed on managers the harder it will be to find mission-aligned investments. There are enough impact investment products available to diversify a portfolio, but if a foundation is too strict on theme (except, currently for climate change) the product selection is likely to be too small. Thematic mission-aligned preferences can be included where available and possible, and thereafter the creation of a more generalised public benefit can be a helpful way of thinking about the impacts created. For example, for a foundation with an environmental mission, investments in affordable housing may not directly deliver on its stated mission objective; however, including affordable housing debt in the portfolio would likely be of more public benefit than investing in UK sovereign debt with a similar risk/return profile. If the choice is between mission alignment and no impact investments, or public benefit alignment and some impact investments, the latter strategy clearly generates more positive ‘net-impact’ overall. </a:t>
            </a:r>
            <a:endParaRPr lang="en-GB"/>
          </a:p>
          <a:p>
            <a:br>
              <a:rPr lang="en-US" sz="1200">
                <a:effectLst/>
                <a:latin typeface="+mj-lt"/>
                <a:ea typeface="+mj-ea"/>
                <a:cs typeface="+mj-cs"/>
                <a:sym typeface="Calibri"/>
              </a:rPr>
            </a:br>
            <a:r>
              <a:rPr lang="en-GB" sz="1200">
                <a:effectLst/>
                <a:latin typeface="+mj-lt"/>
                <a:ea typeface="+mj-ea"/>
                <a:cs typeface="+mj-cs"/>
                <a:sym typeface="Calibri"/>
              </a:rPr>
              <a:t>When selecting impact goals, common frameworks can be helpful. The UN SDGs are now in common use in the investment community: locating a foundation’s mission among these goals can be a helpful communication bridge between the investment and foundation worlds. Inspiration can also be sought by looking at major trends in sustainable finance – for example natural capital or climate change – to understand the different opportunities in the private sector where finance touches the issues a foundation cares about. </a:t>
            </a:r>
            <a:endParaRPr lang="en-GB"/>
          </a:p>
          <a:p>
            <a:endParaRPr lang="en-US"/>
          </a:p>
        </p:txBody>
      </p:sp>
    </p:spTree>
    <p:extLst>
      <p:ext uri="{BB962C8B-B14F-4D97-AF65-F5344CB8AC3E}">
        <p14:creationId xmlns:p14="http://schemas.microsoft.com/office/powerpoint/2010/main" val="797451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a:effectLst/>
                <a:latin typeface="+mj-lt"/>
                <a:ea typeface="+mj-ea"/>
                <a:cs typeface="+mj-cs"/>
                <a:sym typeface="Calibri"/>
              </a:rPr>
              <a:t>The Investment Policy Statement (IPS) is a key document likely requiring change to support the process of shifting towards impact investing. The role of the IPS generally is to communicate the foundation’s parameters on investment performance - risk, return and liquidity – to the professionals that manage these investments. </a:t>
            </a:r>
          </a:p>
          <a:p>
            <a:endParaRPr lang="en-GB" sz="1200">
              <a:effectLst/>
              <a:latin typeface="+mj-lt"/>
              <a:ea typeface="+mj-ea"/>
              <a:cs typeface="+mj-cs"/>
              <a:sym typeface="Calibri"/>
            </a:endParaRPr>
          </a:p>
          <a:p>
            <a:r>
              <a:rPr lang="en-US" sz="1200">
                <a:effectLst/>
                <a:latin typeface="+mj-lt"/>
                <a:ea typeface="+mj-ea"/>
                <a:cs typeface="+mj-cs"/>
                <a:sym typeface="Calibri"/>
              </a:rPr>
              <a:t>Updating your IPS to include your impact goals alongside your financial goals facilitates working smoothly and in alignment with your investment advisors and managers. Friends provident has a great example here.</a:t>
            </a:r>
            <a:endParaRPr lang="en-GB" sz="1200">
              <a:effectLst/>
              <a:latin typeface="+mj-lt"/>
              <a:ea typeface="+mj-ea"/>
              <a:cs typeface="+mj-cs"/>
              <a:sym typeface="Calibri"/>
            </a:endParaRPr>
          </a:p>
          <a:p>
            <a:endParaRPr lang="en-US"/>
          </a:p>
        </p:txBody>
      </p:sp>
    </p:spTree>
    <p:extLst>
      <p:ext uri="{BB962C8B-B14F-4D97-AF65-F5344CB8AC3E}">
        <p14:creationId xmlns:p14="http://schemas.microsoft.com/office/powerpoint/2010/main" val="2279290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GB" sz="1200">
                <a:effectLst/>
                <a:latin typeface="+mj-lt"/>
                <a:ea typeface="+mj-ea"/>
                <a:cs typeface="+mj-cs"/>
                <a:sym typeface="Calibri"/>
              </a:rPr>
              <a:t>In most foundations - the division between endowment management and grants management in a foundation is often evident in the administrative, governance and human resourcing structures that serve the organisation.</a:t>
            </a:r>
          </a:p>
          <a:p>
            <a:pPr lvl="0"/>
            <a:endParaRPr lang="en-GB" sz="1200">
              <a:effectLst/>
              <a:latin typeface="+mj-lt"/>
              <a:ea typeface="+mj-ea"/>
              <a:cs typeface="+mj-cs"/>
              <a:sym typeface="Calibri"/>
            </a:endParaRPr>
          </a:p>
          <a:p>
            <a:r>
              <a:rPr lang="en-GB" sz="1200">
                <a:effectLst/>
                <a:latin typeface="+mj-lt"/>
                <a:ea typeface="+mj-ea"/>
                <a:cs typeface="+mj-cs"/>
                <a:sym typeface="Calibri"/>
              </a:rPr>
              <a:t> Despite the organisation as a whole being a combination of both finance and impact, in practice the different domains of the foundation are often managed quite separately. To deliver this strategy you need to change that – both at the board and exec level. Particularly important is adding an impact perspective to the investment committee, or even better an impact investing perspective. At the team level, new personnel may be required beyond the financial director of the foundation, who are specifically charged with driving engagement and impact in the endowment. In all of the foundations featured as case studies for the Institute, from Treebeard at £20m to </a:t>
            </a:r>
            <a:r>
              <a:rPr lang="en-GB" sz="1200" err="1">
                <a:effectLst/>
                <a:latin typeface="+mj-lt"/>
                <a:ea typeface="+mj-ea"/>
                <a:cs typeface="+mj-cs"/>
                <a:sym typeface="Calibri"/>
              </a:rPr>
              <a:t>Esmée</a:t>
            </a:r>
            <a:r>
              <a:rPr lang="en-GB" sz="1200">
                <a:effectLst/>
                <a:latin typeface="+mj-lt"/>
                <a:ea typeface="+mj-ea"/>
                <a:cs typeface="+mj-cs"/>
                <a:sym typeface="Calibri"/>
              </a:rPr>
              <a:t> Fairbairn at over £1bn, there was a key individual hired to challenge, provoke and oversee the impact side of the investment strategy. For those however that are resource constrained and can’t add headcount to deliver this strategy, a good investment manager, adept at impact and with a strong client ethos, can be sufficient to support a strategy. </a:t>
            </a:r>
            <a:endParaRPr lang="en-GB">
              <a:effectLst/>
            </a:endParaRPr>
          </a:p>
          <a:p>
            <a:pPr lvl="0"/>
            <a:endParaRPr lang="en-GB" sz="1200">
              <a:effectLst/>
              <a:latin typeface="+mj-lt"/>
              <a:ea typeface="+mj-ea"/>
              <a:cs typeface="+mj-cs"/>
              <a:sym typeface="Calibri"/>
            </a:endParaRPr>
          </a:p>
          <a:p>
            <a:r>
              <a:rPr lang="en-GB" sz="1200">
                <a:effectLst/>
                <a:latin typeface="+mj-lt"/>
                <a:ea typeface="+mj-ea"/>
                <a:cs typeface="+mj-cs"/>
                <a:sym typeface="Calibri"/>
              </a:rPr>
              <a:t> </a:t>
            </a:r>
          </a:p>
          <a:p>
            <a:endParaRPr lang="en-US"/>
          </a:p>
        </p:txBody>
      </p:sp>
    </p:spTree>
    <p:extLst>
      <p:ext uri="{BB962C8B-B14F-4D97-AF65-F5344CB8AC3E}">
        <p14:creationId xmlns:p14="http://schemas.microsoft.com/office/powerpoint/2010/main" val="1486080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381000" y="685800"/>
            <a:ext cx="6096000" cy="3429000"/>
          </a:xfrm>
          <a:prstGeom prst="rect">
            <a:avLst/>
          </a:prstGeom>
        </p:spPr>
        <p:txBody>
          <a:bodyPr/>
          <a:lstStyle/>
          <a:p>
            <a:endParaRPr/>
          </a:p>
        </p:txBody>
      </p:sp>
      <p:sp>
        <p:nvSpPr>
          <p:cNvPr id="144" name="Shape 144"/>
          <p:cNvSpPr>
            <a:spLocks noGrp="1"/>
          </p:cNvSpPr>
          <p:nvPr>
            <p:ph type="body" sz="quarter" idx="1"/>
          </p:nvPr>
        </p:nvSpPr>
        <p:spPr>
          <a:prstGeom prst="rect">
            <a:avLst/>
          </a:prstGeom>
        </p:spPr>
        <p:txBody>
          <a:bodyPr/>
          <a:lstStyle/>
          <a:p>
            <a:r>
              <a:rPr lang="en-GB" sz="1200">
                <a:effectLst/>
                <a:latin typeface="+mj-lt"/>
                <a:ea typeface="+mj-ea"/>
                <a:cs typeface="+mj-cs"/>
                <a:sym typeface="Calibri"/>
              </a:rPr>
              <a:t>Impact investing’ is the original term formalised in 2007/08 by a cluster of foundations gathered under the aegis of the Rockefeller Foundation for seeking to combine financial return with delivering public benefit. Today the impact investing field has largely coalesced around the Global Impact Investing Network (GIIN)’s, definition of impact investments as “investments made with an explicit intention to generate positive, measurable social and environmental impact alongside a financial return.”</a:t>
            </a:r>
            <a:endParaRPr lang="en-GB"/>
          </a:p>
          <a:p>
            <a:endParaRPr lang="en-GB" sz="1200">
              <a:effectLst/>
              <a:latin typeface="+mj-lt"/>
              <a:ea typeface="+mj-ea"/>
              <a:cs typeface="+mj-cs"/>
              <a:sym typeface="Calibri"/>
            </a:endParaRPr>
          </a:p>
          <a:p>
            <a:r>
              <a:rPr lang="en-GB" sz="1200">
                <a:effectLst/>
                <a:latin typeface="+mj-lt"/>
                <a:ea typeface="+mj-ea"/>
                <a:cs typeface="+mj-cs"/>
                <a:sym typeface="Calibri"/>
              </a:rPr>
              <a:t>Impact investment sits at the middle/higher end of a spectrum of investment approaches where the balance between targeting financial goals and outcome goals progressively shifts. This spectrum ranges from traditional investing that focuses purely on financial return, through to responsible and sustainable investing (the world of environmental, social and governance, or ESG, investing) and on to impact investing, social investment and philanthropy. Bridges Fund Management detailed this spectrum in a short paper in 2017, graphically plotting the different categories of investment approach in a visual that we’ve included here.</a:t>
            </a:r>
            <a:endParaRPr lang="en-GB"/>
          </a:p>
          <a:p>
            <a:endParaRPr lang="en-GB" sz="1200" b="1">
              <a:effectLst/>
              <a:latin typeface="+mj-lt"/>
              <a:ea typeface="+mj-ea"/>
              <a:cs typeface="+mj-cs"/>
              <a:sym typeface="Calibri"/>
            </a:endParaRPr>
          </a:p>
          <a:p>
            <a:r>
              <a:rPr lang="en-GB" sz="1200" b="1">
                <a:effectLst/>
                <a:latin typeface="+mj-lt"/>
                <a:ea typeface="+mj-ea"/>
                <a:cs typeface="+mj-cs"/>
                <a:sym typeface="Calibri"/>
              </a:rPr>
              <a:t>Impact investment </a:t>
            </a:r>
            <a:r>
              <a:rPr lang="en-GB" sz="1200">
                <a:effectLst/>
                <a:latin typeface="+mj-lt"/>
                <a:ea typeface="+mj-ea"/>
                <a:cs typeface="+mj-cs"/>
                <a:sym typeface="Calibri"/>
              </a:rPr>
              <a:t>goes beyond responsible and sustainable approaches and is ultimately about contributing solutions.</a:t>
            </a:r>
            <a:r>
              <a:rPr lang="en-GB" sz="1200" b="1">
                <a:effectLst/>
                <a:latin typeface="+mj-lt"/>
                <a:ea typeface="+mj-ea"/>
                <a:cs typeface="+mj-cs"/>
                <a:sym typeface="Calibri"/>
              </a:rPr>
              <a:t> </a:t>
            </a:r>
            <a:r>
              <a:rPr lang="en-GB" sz="1200">
                <a:effectLst/>
                <a:latin typeface="+mj-lt"/>
                <a:ea typeface="+mj-ea"/>
                <a:cs typeface="+mj-cs"/>
                <a:sym typeface="Calibri"/>
              </a:rPr>
              <a:t>It provides capital to help solve social and environmental problems rather than just manage the risks associated with those problems. Impact investing builds on sustainable investing in three ways: </a:t>
            </a:r>
          </a:p>
          <a:p>
            <a:endParaRPr lang="en-GB"/>
          </a:p>
          <a:p>
            <a:r>
              <a:rPr lang="en-GB" sz="1200" b="1">
                <a:effectLst/>
                <a:latin typeface="+mj-lt"/>
                <a:ea typeface="+mj-ea"/>
                <a:cs typeface="+mj-cs"/>
                <a:sym typeface="Calibri"/>
              </a:rPr>
              <a:t>Intentionality: </a:t>
            </a:r>
            <a:r>
              <a:rPr lang="en-GB" sz="1200" b="0">
                <a:effectLst/>
                <a:latin typeface="+mj-lt"/>
                <a:ea typeface="+mj-ea"/>
                <a:cs typeface="+mj-cs"/>
                <a:sym typeface="Calibri"/>
              </a:rPr>
              <a:t>Investors seek to contribute to the well-being of people and the planet while receiving a financial return. Their approach is not just about risk mitigation, it is the investor seeking a specified social or environmental outcome, which can range from decreasing carbon emissions to increasing decent local jobs in a given place. Impact intentionality means establishing an impact goal for an investment before it is made, including how its relative success or failure will be measured. </a:t>
            </a:r>
          </a:p>
          <a:p>
            <a:endParaRPr lang="en-GB" sz="1200" b="1">
              <a:effectLst/>
              <a:latin typeface="+mj-lt"/>
              <a:ea typeface="+mj-ea"/>
              <a:cs typeface="+mj-cs"/>
              <a:sym typeface="Calibri"/>
            </a:endParaRPr>
          </a:p>
          <a:p>
            <a:r>
              <a:rPr lang="en-GB" sz="1200" b="1">
                <a:effectLst/>
                <a:latin typeface="+mj-lt"/>
                <a:ea typeface="+mj-ea"/>
                <a:cs typeface="+mj-cs"/>
                <a:sym typeface="Calibri"/>
              </a:rPr>
              <a:t>Measurability: </a:t>
            </a:r>
            <a:r>
              <a:rPr lang="en-GB" sz="1200" b="0">
                <a:effectLst/>
                <a:latin typeface="+mj-lt"/>
                <a:ea typeface="+mj-ea"/>
                <a:cs typeface="+mj-cs"/>
                <a:sym typeface="Calibri"/>
              </a:rPr>
              <a:t>Impact investing seeks to manage, measure and report on social and environmental outcomes with rigor and consistency. Measurement holds the investor accountable to their impact intention. Transparent and comparable measurement and reporting is also key to assessing the effectiveness of a strategy relative to its peers. </a:t>
            </a:r>
          </a:p>
          <a:p>
            <a:endParaRPr lang="en-GB" sz="1200" b="1">
              <a:effectLst/>
              <a:latin typeface="+mj-lt"/>
              <a:ea typeface="+mj-ea"/>
              <a:cs typeface="+mj-cs"/>
              <a:sym typeface="Calibri"/>
            </a:endParaRPr>
          </a:p>
          <a:p>
            <a:r>
              <a:rPr lang="en-GB" sz="1200" b="1">
                <a:effectLst/>
                <a:latin typeface="+mj-lt"/>
                <a:ea typeface="+mj-ea"/>
                <a:cs typeface="+mj-cs"/>
                <a:sym typeface="Calibri"/>
              </a:rPr>
              <a:t>Additionality: A</a:t>
            </a:r>
            <a:r>
              <a:rPr lang="en-GB" sz="1200" b="0">
                <a:effectLst/>
                <a:latin typeface="+mj-lt"/>
                <a:ea typeface="+mj-ea"/>
                <a:cs typeface="+mj-cs"/>
                <a:sym typeface="Calibri"/>
              </a:rPr>
              <a:t>dditionality asks that a given impact investment makes more of a difference than a “business-as- usual” approach. An impact investment should be additive: ideally, it should make an impact occur that wouldn’t have happened had the investment not been made. </a:t>
            </a:r>
          </a:p>
          <a:p>
            <a:endParaRPr lang="en-GB" sz="1200" b="1">
              <a:effectLst/>
              <a:latin typeface="+mj-lt"/>
              <a:ea typeface="+mj-ea"/>
              <a:cs typeface="+mj-cs"/>
              <a:sym typeface="Calibri"/>
            </a:endParaRPr>
          </a:p>
          <a:p>
            <a:r>
              <a:rPr lang="en-GB" sz="1200">
                <a:effectLst/>
                <a:latin typeface="+mj-lt"/>
                <a:ea typeface="+mj-ea"/>
                <a:cs typeface="+mj-cs"/>
                <a:sym typeface="Calibri"/>
              </a:rPr>
              <a:t>Impact investing is therefore an approach, not an asset class, and is a broad church too: it can be delivered in both public and private markets; it may aim for risk-adjusted market rate returns or have a concessionary target (</a:t>
            </a:r>
            <a:r>
              <a:rPr lang="en-GB" sz="1200" err="1">
                <a:effectLst/>
                <a:latin typeface="+mj-lt"/>
                <a:ea typeface="+mj-ea"/>
                <a:cs typeface="+mj-cs"/>
                <a:sym typeface="Calibri"/>
              </a:rPr>
              <a:t>i.e</a:t>
            </a:r>
            <a:r>
              <a:rPr lang="en-GB" sz="1200">
                <a:effectLst/>
                <a:latin typeface="+mj-lt"/>
                <a:ea typeface="+mj-ea"/>
                <a:cs typeface="+mj-cs"/>
                <a:sym typeface="Calibri"/>
              </a:rPr>
              <a:t> where financial return is potentially sacrificed to achieve a social or environmental benefit); and be applied to the majority of impact goals that a foundation might seek to deliver against. </a:t>
            </a:r>
          </a:p>
          <a:p>
            <a:endParaRPr lang="en-GB"/>
          </a:p>
          <a:p>
            <a:r>
              <a:rPr lang="en-GB" sz="1200" i="1">
                <a:effectLst/>
                <a:latin typeface="+mj-lt"/>
                <a:ea typeface="+mj-ea"/>
                <a:cs typeface="+mj-cs"/>
                <a:sym typeface="Calibri"/>
              </a:rPr>
              <a:t>Impact-driven investment </a:t>
            </a:r>
            <a:r>
              <a:rPr lang="en-GB" sz="1200">
                <a:effectLst/>
                <a:latin typeface="+mj-lt"/>
                <a:ea typeface="+mj-ea"/>
                <a:cs typeface="+mj-cs"/>
                <a:sym typeface="Calibri"/>
              </a:rPr>
              <a:t>is a description used by the Association of Charitable Foundations (ACF) to describe the risk- adjusted market rate return wing of the impact investing market – the kind of activity that would be most fitting for the endowment. ACF defines “impact-driven investment” as aiming to “balance financial returns with strong positive outcomes for marginalised people and/or the planet”. In the US this is also often called Mission Related Investment, or MRI.</a:t>
            </a:r>
            <a:endParaRPr lang="en-GB" sz="1200" b="1">
              <a:effectLst/>
              <a:latin typeface="+mj-lt"/>
              <a:ea typeface="+mj-ea"/>
              <a:cs typeface="+mj-cs"/>
              <a:sym typeface="Calibri"/>
            </a:endParaRPr>
          </a:p>
          <a:p>
            <a:endParaRPr lang="en-GB"/>
          </a:p>
          <a:p>
            <a:r>
              <a:rPr lang="en-GB" sz="1200" i="1">
                <a:effectLst/>
                <a:latin typeface="+mj-lt"/>
                <a:ea typeface="+mj-ea"/>
                <a:cs typeface="+mj-cs"/>
                <a:sym typeface="Calibri"/>
              </a:rPr>
              <a:t>Social investment or impact-first investment </a:t>
            </a:r>
            <a:r>
              <a:rPr lang="en-GB" sz="1200">
                <a:effectLst/>
                <a:latin typeface="+mj-lt"/>
                <a:ea typeface="+mj-ea"/>
                <a:cs typeface="+mj-cs"/>
                <a:sym typeface="Calibri"/>
              </a:rPr>
              <a:t>(as it is termed by ACF), is an integral part of impact investing’s broad church. Within the UK sector, when the returns targeted are below market return the approach is typically described as social investment. This might comprise loans to charities and social enterprises for example, where repayable finance is central but seeking a market rate return could undermine the creation of impact. In the US this is also often called Programme Related Investment. This kind of activity seldom takes place in the endowment as its return profile is too low. </a:t>
            </a:r>
            <a:endParaRPr lang="en-GB" sz="1200" b="1">
              <a:effectLst/>
              <a:latin typeface="+mj-lt"/>
              <a:ea typeface="+mj-ea"/>
              <a:cs typeface="+mj-cs"/>
              <a:sym typeface="Calibri"/>
            </a:endParaRPr>
          </a:p>
          <a:p>
            <a:endParaRPr lang="en-GB" sz="1200" b="1">
              <a:effectLst/>
              <a:latin typeface="+mj-lt"/>
              <a:ea typeface="+mj-ea"/>
              <a:cs typeface="+mj-cs"/>
              <a:sym typeface="Calibri"/>
            </a:endParaRPr>
          </a:p>
          <a:p>
            <a:r>
              <a:rPr lang="en-GB" sz="1200" b="1">
                <a:effectLst/>
                <a:latin typeface="+mj-lt"/>
                <a:ea typeface="+mj-ea"/>
                <a:cs typeface="+mj-cs"/>
                <a:sym typeface="Calibri"/>
              </a:rPr>
              <a:t> </a:t>
            </a:r>
            <a:endParaRPr lang="en-GB" sz="1200">
              <a:effectLst/>
              <a:latin typeface="+mj-lt"/>
              <a:ea typeface="+mj-ea"/>
              <a:cs typeface="+mj-cs"/>
              <a:sym typeface="Calibri"/>
            </a:endParaRPr>
          </a:p>
          <a:p>
            <a:r>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a:effectLst/>
                <a:latin typeface="+mj-lt"/>
                <a:ea typeface="+mj-ea"/>
                <a:cs typeface="+mj-cs"/>
                <a:sym typeface="Calibri"/>
              </a:rPr>
              <a:t>It is often in the relationship between the foundation and manager that an impact investing strategy lives or dies. If a foundation is convinced on the approach, but their investment manager or advisor is not well-versed in impact investing, it will not fly. Good partners are out there. The institute has seen mainstream managers with strong impact practices as well as specialist asset managers with a deep understanding of the field. </a:t>
            </a:r>
          </a:p>
          <a:p>
            <a:r>
              <a:rPr lang="en-GB" sz="1200">
                <a:effectLst/>
                <a:latin typeface="+mj-lt"/>
                <a:ea typeface="+mj-ea"/>
                <a:cs typeface="+mj-cs"/>
                <a:sym typeface="Calibri"/>
              </a:rPr>
              <a:t> </a:t>
            </a:r>
          </a:p>
          <a:p>
            <a:r>
              <a:rPr lang="en-GB" sz="1200">
                <a:effectLst/>
                <a:latin typeface="+mj-lt"/>
                <a:ea typeface="+mj-ea"/>
                <a:cs typeface="+mj-cs"/>
                <a:sym typeface="Calibri"/>
              </a:rPr>
              <a:t>Presented with an investment manager partner that doesn’t understand the field as adeptly as these players, a foundation is likely presented with one main course of action: run a selection process to obtain new management that can help to invest for impact. Both </a:t>
            </a:r>
            <a:r>
              <a:rPr lang="en-GB" sz="1200" err="1">
                <a:effectLst/>
                <a:latin typeface="+mj-lt"/>
                <a:ea typeface="+mj-ea"/>
                <a:cs typeface="+mj-cs"/>
                <a:sym typeface="Calibri"/>
              </a:rPr>
              <a:t>Ufi</a:t>
            </a:r>
            <a:r>
              <a:rPr lang="en-GB" sz="1200">
                <a:effectLst/>
                <a:latin typeface="+mj-lt"/>
                <a:ea typeface="+mj-ea"/>
                <a:cs typeface="+mj-cs"/>
                <a:sym typeface="Calibri"/>
              </a:rPr>
              <a:t> </a:t>
            </a:r>
            <a:r>
              <a:rPr lang="en-GB" sz="1200" err="1">
                <a:effectLst/>
                <a:latin typeface="+mj-lt"/>
                <a:ea typeface="+mj-ea"/>
                <a:cs typeface="+mj-cs"/>
                <a:sym typeface="Calibri"/>
              </a:rPr>
              <a:t>VocTech</a:t>
            </a:r>
            <a:r>
              <a:rPr lang="en-GB" sz="1200">
                <a:effectLst/>
                <a:latin typeface="+mj-lt"/>
                <a:ea typeface="+mj-ea"/>
                <a:cs typeface="+mj-cs"/>
                <a:sym typeface="Calibri"/>
              </a:rPr>
              <a:t> Trust and Access have run and publicly documented the process they went through to appoint an investment manager that could support impact investing. </a:t>
            </a:r>
          </a:p>
          <a:p>
            <a:endParaRPr lang="en-GB" sz="1200">
              <a:effectLst/>
              <a:latin typeface="+mj-lt"/>
              <a:ea typeface="+mj-ea"/>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a:effectLst/>
                <a:latin typeface="+mj-lt"/>
                <a:ea typeface="+mj-ea"/>
                <a:cs typeface="+mj-cs"/>
                <a:sym typeface="Calibri"/>
              </a:rPr>
              <a:t>Another interesting approach taken by Friends Provident Foundation, </a:t>
            </a:r>
            <a:r>
              <a:rPr lang="en-GB" sz="1200" err="1">
                <a:effectLst/>
                <a:latin typeface="+mj-lt"/>
                <a:ea typeface="+mj-ea"/>
                <a:cs typeface="+mj-cs"/>
                <a:sym typeface="Calibri"/>
              </a:rPr>
              <a:t>Blagrave</a:t>
            </a:r>
            <a:r>
              <a:rPr lang="en-GB" sz="1200">
                <a:effectLst/>
                <a:latin typeface="+mj-lt"/>
                <a:ea typeface="+mj-ea"/>
                <a:cs typeface="+mj-cs"/>
                <a:sym typeface="Calibri"/>
              </a:rPr>
              <a:t> Trust and Joffe Trust</a:t>
            </a:r>
            <a:r>
              <a:rPr lang="en-GB" sz="1200" b="1">
                <a:effectLst/>
                <a:latin typeface="+mj-lt"/>
                <a:ea typeface="+mj-ea"/>
                <a:cs typeface="+mj-cs"/>
                <a:sym typeface="Calibri"/>
              </a:rPr>
              <a:t> </a:t>
            </a:r>
            <a:r>
              <a:rPr lang="en-GB" sz="1200">
                <a:effectLst/>
                <a:latin typeface="+mj-lt"/>
                <a:ea typeface="+mj-ea"/>
                <a:cs typeface="+mj-cs"/>
                <a:sym typeface="Calibri"/>
              </a:rPr>
              <a:t>in 2020, and </a:t>
            </a:r>
            <a:r>
              <a:rPr lang="en-GB" sz="1200" err="1">
                <a:effectLst/>
                <a:latin typeface="+mj-lt"/>
                <a:ea typeface="+mj-ea"/>
                <a:cs typeface="+mj-cs"/>
                <a:sym typeface="Calibri"/>
              </a:rPr>
              <a:t>Eiris</a:t>
            </a:r>
            <a:r>
              <a:rPr lang="en-GB" sz="1200" b="1">
                <a:effectLst/>
                <a:latin typeface="+mj-lt"/>
                <a:ea typeface="+mj-ea"/>
                <a:cs typeface="+mj-cs"/>
                <a:sym typeface="Calibri"/>
              </a:rPr>
              <a:t> </a:t>
            </a:r>
            <a:r>
              <a:rPr lang="en-GB" sz="1200">
                <a:effectLst/>
                <a:latin typeface="+mj-lt"/>
                <a:ea typeface="+mj-ea"/>
                <a:cs typeface="+mj-cs"/>
                <a:sym typeface="Calibri"/>
              </a:rPr>
              <a:t>in 2021 is to go yet further on transparency, running an open tender process for new investment managers. This process, where investment managers pitch publicly to win a mandate while the foundation in question considers their responses but also invites others to hear the presentations, is a very powerful approach. It raises awareness of investment management that delivers impact, and enables comparison between different providers, accelerating the number of managers competing on impact as well as fees and returns. </a:t>
            </a:r>
            <a:endParaRPr lang="en-GB"/>
          </a:p>
          <a:p>
            <a:endParaRPr lang="en-GB" sz="1200">
              <a:effectLst/>
              <a:latin typeface="+mj-lt"/>
              <a:ea typeface="+mj-ea"/>
              <a:cs typeface="+mj-cs"/>
              <a:sym typeface="Calibri"/>
            </a:endParaRPr>
          </a:p>
          <a:p>
            <a:endParaRPr lang="en-US"/>
          </a:p>
        </p:txBody>
      </p:sp>
    </p:spTree>
    <p:extLst>
      <p:ext uri="{BB962C8B-B14F-4D97-AF65-F5344CB8AC3E}">
        <p14:creationId xmlns:p14="http://schemas.microsoft.com/office/powerpoint/2010/main" val="2576366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01765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22468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a:p>
        </p:txBody>
      </p:sp>
    </p:spTree>
    <p:extLst>
      <p:ext uri="{BB962C8B-B14F-4D97-AF65-F5344CB8AC3E}">
        <p14:creationId xmlns:p14="http://schemas.microsoft.com/office/powerpoint/2010/main" val="1800261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a:effectLst/>
                <a:latin typeface="+mj-lt"/>
                <a:ea typeface="+mj-ea"/>
                <a:cs typeface="+mj-cs"/>
                <a:sym typeface="Calibri"/>
              </a:rPr>
              <a:t>This presentation has been developed by the Impact Investing Institute: </a:t>
            </a:r>
          </a:p>
          <a:p>
            <a:endParaRPr lang="en-GB" sz="1200">
              <a:effectLst/>
              <a:latin typeface="+mj-lt"/>
              <a:ea typeface="+mj-ea"/>
              <a:cs typeface="+mj-cs"/>
              <a:sym typeface="Calibri"/>
            </a:endParaRPr>
          </a:p>
          <a:p>
            <a:pPr lvl="0"/>
            <a:r>
              <a:rPr lang="en-GB" sz="1200">
                <a:effectLst/>
                <a:latin typeface="+mj-lt"/>
                <a:ea typeface="+mj-ea"/>
                <a:cs typeface="+mj-cs"/>
                <a:sym typeface="Calibri"/>
              </a:rPr>
              <a:t>It is an independent, non-profit organisation seeking to mobilise more private sector capital, at scale, to address social and environmental challenges. It aims to change capital markets - in the UK and internationally – so that they are fairer and work better for people and the planet. </a:t>
            </a:r>
          </a:p>
          <a:p>
            <a:pPr lvl="0"/>
            <a:endParaRPr lang="en-GB" sz="1200">
              <a:effectLst/>
              <a:latin typeface="+mj-lt"/>
              <a:ea typeface="+mj-ea"/>
              <a:cs typeface="+mj-cs"/>
              <a:sym typeface="Calibri"/>
            </a:endParaRPr>
          </a:p>
          <a:p>
            <a:pPr lvl="0"/>
            <a:r>
              <a:rPr lang="en-GB" sz="1200">
                <a:effectLst/>
                <a:latin typeface="+mj-lt"/>
                <a:ea typeface="+mj-ea"/>
                <a:cs typeface="+mj-cs"/>
                <a:sym typeface="Calibri"/>
              </a:rPr>
              <a:t>The Institute was founded in 2019 as the confluence of two Government Taskforces on impact investing led by Sir Harvey McGrath and Dame Elizabeth Corley – who today serve as the Chairs of the Institute’s Advisory Council and main board respectively. It is the UK’s National Advisory Board on impact investing.</a:t>
            </a:r>
          </a:p>
          <a:p>
            <a:pPr lvl="0"/>
            <a:endParaRPr lang="en-GB" sz="1200">
              <a:effectLst/>
              <a:latin typeface="+mj-lt"/>
              <a:ea typeface="+mj-ea"/>
              <a:cs typeface="+mj-cs"/>
              <a:sym typeface="Calibri"/>
            </a:endParaRPr>
          </a:p>
          <a:p>
            <a:pPr lvl="0"/>
            <a:r>
              <a:rPr lang="en-GB" sz="1200">
                <a:effectLst/>
                <a:latin typeface="+mj-lt"/>
                <a:ea typeface="+mj-ea"/>
                <a:cs typeface="+mj-cs"/>
                <a:sym typeface="Calibri"/>
              </a:rPr>
              <a:t>It’s a field-builder – it doesn’t manage money, It aims to support the impact investing market to grow not only in size but also in effectiveness. </a:t>
            </a:r>
          </a:p>
          <a:p>
            <a:pPr lvl="0"/>
            <a:endParaRPr lang="en-GB" sz="1200">
              <a:effectLst/>
              <a:latin typeface="+mj-lt"/>
              <a:ea typeface="+mj-ea"/>
              <a:cs typeface="+mj-cs"/>
              <a:sym typeface="Calibri"/>
            </a:endParaRPr>
          </a:p>
          <a:p>
            <a:pPr lvl="0"/>
            <a:r>
              <a:rPr lang="en-GB" sz="1200">
                <a:effectLst/>
                <a:latin typeface="+mj-lt"/>
                <a:ea typeface="+mj-ea"/>
                <a:cs typeface="+mj-cs"/>
                <a:sym typeface="Calibri"/>
              </a:rPr>
              <a:t>It is supported to do this work by the UK Government, City of London Corporation and 14 financial services firms.</a:t>
            </a:r>
          </a:p>
          <a:p>
            <a:endParaRPr lang="en-US"/>
          </a:p>
        </p:txBody>
      </p:sp>
    </p:spTree>
    <p:extLst>
      <p:ext uri="{BB962C8B-B14F-4D97-AF65-F5344CB8AC3E}">
        <p14:creationId xmlns:p14="http://schemas.microsoft.com/office/powerpoint/2010/main" val="464705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a:effectLst/>
                <a:latin typeface="+mj-lt"/>
                <a:ea typeface="+mj-ea"/>
                <a:cs typeface="+mj-cs"/>
                <a:sym typeface="Calibri"/>
              </a:rPr>
              <a:t>As an organisation committed to grow the field of impact investing, the Institute focuses much of its attention on big pools of capital yet to allocate for impact. Charitable foundation endowments are (oddly!) one of those groups. Despite philanthropies pioneering the impact investing approach, framing it and participating in the market, endowment activity is still a minority pursuit, and with £72bn AUM in the UK alone in the top 300 UK foundations endowments - that is a huge opportunity.</a:t>
            </a:r>
          </a:p>
          <a:p>
            <a:r>
              <a:rPr lang="en-GB" sz="1200">
                <a:effectLst/>
                <a:latin typeface="+mj-lt"/>
                <a:ea typeface="+mj-ea"/>
                <a:cs typeface="+mj-cs"/>
                <a:sym typeface="Calibri"/>
              </a:rPr>
              <a:t> </a:t>
            </a:r>
          </a:p>
          <a:p>
            <a:pPr lvl="0"/>
            <a:r>
              <a:rPr lang="en-GB" sz="1200">
                <a:effectLst/>
                <a:latin typeface="+mj-lt"/>
                <a:ea typeface="+mj-ea"/>
                <a:cs typeface="+mj-cs"/>
                <a:sym typeface="Calibri"/>
              </a:rPr>
              <a:t>Supported by </a:t>
            </a:r>
            <a:r>
              <a:rPr lang="en-US" sz="1200">
                <a:effectLst/>
                <a:latin typeface="+mj-lt"/>
                <a:ea typeface="+mj-ea"/>
                <a:cs typeface="+mj-cs"/>
                <a:sym typeface="Calibri"/>
              </a:rPr>
              <a:t>DCMS and </a:t>
            </a:r>
            <a:r>
              <a:rPr lang="en-US" sz="1200" err="1">
                <a:effectLst/>
                <a:latin typeface="+mj-lt"/>
                <a:ea typeface="+mj-ea"/>
                <a:cs typeface="+mj-cs"/>
                <a:sym typeface="Calibri"/>
              </a:rPr>
              <a:t>Esmée</a:t>
            </a:r>
            <a:r>
              <a:rPr lang="en-US" sz="1200">
                <a:effectLst/>
                <a:latin typeface="+mj-lt"/>
                <a:ea typeface="+mj-ea"/>
                <a:cs typeface="+mj-cs"/>
                <a:sym typeface="Calibri"/>
              </a:rPr>
              <a:t> Fairbairn foundation the Institute embarked last year on a focus to </a:t>
            </a:r>
            <a:r>
              <a:rPr lang="en-GB" sz="1200">
                <a:effectLst/>
                <a:latin typeface="+mj-lt"/>
                <a:ea typeface="+mj-ea"/>
                <a:cs typeface="+mj-cs"/>
                <a:sym typeface="Calibri"/>
              </a:rPr>
              <a:t>encourage and enable UK endowed charities to unlock increased public benefits &amp; mission outcomes by delivering impact investing in their endowments.</a:t>
            </a:r>
          </a:p>
          <a:p>
            <a:r>
              <a:rPr lang="en-US" sz="1200">
                <a:effectLst/>
                <a:latin typeface="+mj-lt"/>
                <a:ea typeface="+mj-ea"/>
                <a:cs typeface="+mj-cs"/>
                <a:sym typeface="Calibri"/>
              </a:rPr>
              <a:t> </a:t>
            </a:r>
            <a:endParaRPr lang="en-GB" sz="1200">
              <a:effectLst/>
              <a:latin typeface="+mj-lt"/>
              <a:ea typeface="+mj-ea"/>
              <a:cs typeface="+mj-cs"/>
              <a:sym typeface="Calibri"/>
            </a:endParaRPr>
          </a:p>
          <a:p>
            <a:r>
              <a:rPr lang="en-US" sz="1200">
                <a:effectLst/>
                <a:latin typeface="+mj-lt"/>
                <a:ea typeface="+mj-ea"/>
                <a:cs typeface="+mj-cs"/>
                <a:sym typeface="Calibri"/>
              </a:rPr>
              <a:t>This work takes place across four strands:</a:t>
            </a:r>
          </a:p>
          <a:p>
            <a:pPr lvl="0"/>
            <a:endParaRPr lang="en-GB" sz="1200">
              <a:effectLst/>
              <a:latin typeface="+mj-lt"/>
              <a:ea typeface="+mj-ea"/>
              <a:cs typeface="+mj-cs"/>
              <a:sym typeface="Calibri"/>
            </a:endParaRPr>
          </a:p>
          <a:p>
            <a:pPr lvl="0"/>
            <a:r>
              <a:rPr lang="en-GB" sz="1200">
                <a:effectLst/>
                <a:latin typeface="+mj-lt"/>
                <a:ea typeface="+mj-ea"/>
                <a:cs typeface="+mj-cs"/>
                <a:sym typeface="Calibri"/>
              </a:rPr>
              <a:t>The Institute has:</a:t>
            </a:r>
          </a:p>
          <a:p>
            <a:pPr lvl="0"/>
            <a:r>
              <a:rPr lang="en-GB" sz="1200">
                <a:effectLst/>
                <a:latin typeface="+mj-lt"/>
                <a:ea typeface="+mj-ea"/>
                <a:cs typeface="+mj-cs"/>
                <a:sym typeface="Calibri"/>
              </a:rPr>
              <a:t>Created a short legal paper with leading city law firms that demonstrates the ways in which impact investing is compatible with charity trustee responsibilities</a:t>
            </a:r>
          </a:p>
          <a:p>
            <a:pPr lvl="0"/>
            <a:endParaRPr lang="en-GB" sz="1200">
              <a:effectLst/>
              <a:latin typeface="+mj-lt"/>
              <a:ea typeface="+mj-ea"/>
              <a:cs typeface="+mj-cs"/>
              <a:sym typeface="Calibri"/>
            </a:endParaRPr>
          </a:p>
          <a:p>
            <a:pPr lvl="0"/>
            <a:r>
              <a:rPr lang="en-GB" sz="1200">
                <a:effectLst/>
                <a:latin typeface="+mj-lt"/>
                <a:ea typeface="+mj-ea"/>
                <a:cs typeface="+mj-cs"/>
                <a:sym typeface="Calibri"/>
              </a:rPr>
              <a:t>Created a practical guide designed to help foundation leaders make their first moves into impact investing. </a:t>
            </a:r>
          </a:p>
          <a:p>
            <a:pPr lvl="0"/>
            <a:endParaRPr lang="en-GB" sz="1200">
              <a:effectLst/>
              <a:latin typeface="+mj-lt"/>
              <a:ea typeface="+mj-ea"/>
              <a:cs typeface="+mj-cs"/>
              <a:sym typeface="Calibri"/>
            </a:endParaRPr>
          </a:p>
          <a:p>
            <a:pPr lvl="0"/>
            <a:r>
              <a:rPr lang="en-GB" sz="1200">
                <a:effectLst/>
                <a:latin typeface="+mj-lt"/>
                <a:ea typeface="+mj-ea"/>
                <a:cs typeface="+mj-cs"/>
                <a:sym typeface="Calibri"/>
              </a:rPr>
              <a:t>Created case studies of great practice from foundation peers: </a:t>
            </a:r>
            <a:r>
              <a:rPr lang="en-GB" sz="1200" err="1">
                <a:effectLst/>
                <a:latin typeface="+mj-lt"/>
                <a:ea typeface="+mj-ea"/>
                <a:cs typeface="+mj-cs"/>
                <a:sym typeface="Calibri"/>
              </a:rPr>
              <a:t>Esmée</a:t>
            </a:r>
            <a:r>
              <a:rPr lang="en-GB" sz="1200">
                <a:effectLst/>
                <a:latin typeface="+mj-lt"/>
                <a:ea typeface="+mj-ea"/>
                <a:cs typeface="+mj-cs"/>
                <a:sym typeface="Calibri"/>
              </a:rPr>
              <a:t> </a:t>
            </a:r>
            <a:r>
              <a:rPr lang="en-GB" sz="1200" err="1">
                <a:effectLst/>
                <a:latin typeface="+mj-lt"/>
                <a:ea typeface="+mj-ea"/>
                <a:cs typeface="+mj-cs"/>
                <a:sym typeface="Calibri"/>
              </a:rPr>
              <a:t>Fairbarin</a:t>
            </a:r>
            <a:r>
              <a:rPr lang="en-GB" sz="1200">
                <a:effectLst/>
                <a:latin typeface="+mj-lt"/>
                <a:ea typeface="+mj-ea"/>
                <a:cs typeface="+mj-cs"/>
                <a:sym typeface="Calibri"/>
              </a:rPr>
              <a:t>, Guy’s &amp; St Thomas’ Foundation, Treebeard Trust, </a:t>
            </a:r>
            <a:r>
              <a:rPr lang="en-GB" sz="1200" err="1">
                <a:effectLst/>
                <a:latin typeface="+mj-lt"/>
                <a:ea typeface="+mj-ea"/>
                <a:cs typeface="+mj-cs"/>
                <a:sym typeface="Calibri"/>
              </a:rPr>
              <a:t>Ceniarth</a:t>
            </a:r>
            <a:r>
              <a:rPr lang="en-GB" sz="1200">
                <a:effectLst/>
                <a:latin typeface="+mj-lt"/>
                <a:ea typeface="+mj-ea"/>
                <a:cs typeface="+mj-cs"/>
                <a:sym typeface="Calibri"/>
              </a:rPr>
              <a:t> and Friends Provident Foundation.</a:t>
            </a:r>
          </a:p>
          <a:p>
            <a:pPr lvl="0"/>
            <a:endParaRPr lang="en-GB" sz="1200">
              <a:effectLst/>
              <a:latin typeface="+mj-lt"/>
              <a:ea typeface="+mj-ea"/>
              <a:cs typeface="+mj-cs"/>
              <a:sym typeface="Calibri"/>
            </a:endParaRPr>
          </a:p>
          <a:p>
            <a:pPr lvl="0"/>
            <a:r>
              <a:rPr lang="en-GB" sz="1200">
                <a:effectLst/>
                <a:latin typeface="+mj-lt"/>
                <a:ea typeface="+mj-ea"/>
                <a:cs typeface="+mj-cs"/>
                <a:sym typeface="Calibri"/>
              </a:rPr>
              <a:t>And are bringing people together</a:t>
            </a:r>
            <a:r>
              <a:rPr lang="en-GB" sz="1200" b="1">
                <a:effectLst/>
                <a:latin typeface="+mj-lt"/>
                <a:ea typeface="+mj-ea"/>
                <a:cs typeface="+mj-cs"/>
                <a:sym typeface="Calibri"/>
              </a:rPr>
              <a:t>: </a:t>
            </a:r>
            <a:r>
              <a:rPr lang="en-GB" sz="1200">
                <a:effectLst/>
                <a:latin typeface="+mj-lt"/>
                <a:ea typeface="+mj-ea"/>
                <a:cs typeface="+mj-cs"/>
                <a:sym typeface="Calibri"/>
              </a:rPr>
              <a:t> developing a stakeholder engagement programme across the sector working closely with ACF and others to develop an approach.</a:t>
            </a:r>
          </a:p>
          <a:p>
            <a:pPr rtl="0" fontAlgn="base"/>
            <a:endParaRPr lang="en-US"/>
          </a:p>
        </p:txBody>
      </p:sp>
    </p:spTree>
    <p:extLst>
      <p:ext uri="{BB962C8B-B14F-4D97-AF65-F5344CB8AC3E}">
        <p14:creationId xmlns:p14="http://schemas.microsoft.com/office/powerpoint/2010/main" val="2519610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GB" sz="1200">
                <a:effectLst/>
                <a:latin typeface="+mj-lt"/>
                <a:ea typeface="+mj-ea"/>
                <a:cs typeface="+mj-cs"/>
                <a:sym typeface="Calibri"/>
              </a:rPr>
              <a:t>To give colour to the spectrum with an example!</a:t>
            </a:r>
          </a:p>
          <a:p>
            <a:pPr lvl="0"/>
            <a:endParaRPr lang="en-GB" sz="1200">
              <a:effectLst/>
              <a:latin typeface="+mj-lt"/>
              <a:ea typeface="+mj-ea"/>
              <a:cs typeface="+mj-cs"/>
              <a:sym typeface="Calibri"/>
            </a:endParaRPr>
          </a:p>
          <a:p>
            <a:pPr lvl="0"/>
            <a:r>
              <a:rPr lang="en-GB" sz="1200">
                <a:effectLst/>
                <a:latin typeface="+mj-lt"/>
                <a:ea typeface="+mj-ea"/>
                <a:cs typeface="+mj-cs"/>
                <a:sym typeface="Calibri"/>
              </a:rPr>
              <a:t>This slide depicts a highly simplified picture of Guy’s and St Thomas’ mapped along the spectrum of capital.</a:t>
            </a:r>
          </a:p>
          <a:p>
            <a:pPr lvl="0"/>
            <a:endParaRPr lang="en-GB" sz="1200">
              <a:effectLst/>
              <a:latin typeface="+mj-lt"/>
              <a:ea typeface="+mj-ea"/>
              <a:cs typeface="+mj-cs"/>
              <a:sym typeface="Calibri"/>
            </a:endParaRPr>
          </a:p>
          <a:p>
            <a:pPr lvl="0"/>
            <a:r>
              <a:rPr lang="en-GB" sz="1200">
                <a:effectLst/>
                <a:latin typeface="+mj-lt"/>
                <a:ea typeface="+mj-ea"/>
                <a:cs typeface="+mj-cs"/>
                <a:sym typeface="Calibri"/>
              </a:rPr>
              <a:t>Guy’s has a mission to drive more equitable health in London – particularly in Southwark and Lambeth</a:t>
            </a:r>
          </a:p>
          <a:p>
            <a:pPr lvl="0"/>
            <a:r>
              <a:rPr lang="en-GB" sz="1200">
                <a:effectLst/>
                <a:latin typeface="+mj-lt"/>
                <a:ea typeface="+mj-ea"/>
                <a:cs typeface="+mj-cs"/>
                <a:sym typeface="Calibri"/>
              </a:rPr>
              <a:t>Until recently it focused most of its attention on the two columns on the RHS: </a:t>
            </a:r>
          </a:p>
          <a:p>
            <a:pPr lvl="0"/>
            <a:endParaRPr lang="en-GB" sz="1200">
              <a:effectLst/>
              <a:latin typeface="+mj-lt"/>
              <a:ea typeface="+mj-ea"/>
              <a:cs typeface="+mj-cs"/>
              <a:sym typeface="Calibri"/>
            </a:endParaRPr>
          </a:p>
          <a:p>
            <a:pPr lvl="1"/>
            <a:r>
              <a:rPr lang="en-GB" sz="1200">
                <a:effectLst/>
                <a:latin typeface="+mj-lt"/>
                <a:ea typeface="+mj-ea"/>
                <a:cs typeface="+mj-cs"/>
                <a:sym typeface="Calibri"/>
              </a:rPr>
              <a:t>Its £40m philanthropy allocation on the RHS – optimising its grants.</a:t>
            </a:r>
          </a:p>
          <a:p>
            <a:pPr lvl="1"/>
            <a:r>
              <a:rPr lang="en-GB" sz="1200">
                <a:effectLst/>
                <a:latin typeface="+mj-lt"/>
                <a:ea typeface="+mj-ea"/>
                <a:cs typeface="+mj-cs"/>
                <a:sym typeface="Calibri"/>
              </a:rPr>
              <a:t>And it’s 20m impact first social investment strategy, targeting capital preservation or more</a:t>
            </a:r>
          </a:p>
          <a:p>
            <a:pPr lvl="1"/>
            <a:endParaRPr lang="en-GB" sz="1200">
              <a:effectLst/>
              <a:latin typeface="+mj-lt"/>
              <a:ea typeface="+mj-ea"/>
              <a:cs typeface="+mj-cs"/>
              <a:sym typeface="Calibri"/>
            </a:endParaRPr>
          </a:p>
          <a:p>
            <a:pPr lvl="0"/>
            <a:r>
              <a:rPr lang="en-GB" sz="1200">
                <a:effectLst/>
                <a:latin typeface="+mj-lt"/>
                <a:ea typeface="+mj-ea"/>
                <a:cs typeface="+mj-cs"/>
                <a:sym typeface="Calibri"/>
              </a:rPr>
              <a:t>But as of 2018 it started to experiment more actively with the endowment wing of its £1bn AUM, ultimately last year committing to shift the entire portfolio to deliver health impacts over time.</a:t>
            </a:r>
          </a:p>
          <a:p>
            <a:pPr lvl="1"/>
            <a:endParaRPr lang="en-GB" sz="1200">
              <a:effectLst/>
              <a:latin typeface="+mj-lt"/>
              <a:ea typeface="+mj-ea"/>
              <a:cs typeface="+mj-cs"/>
              <a:sym typeface="Calibri"/>
            </a:endParaRPr>
          </a:p>
          <a:p>
            <a:pPr lvl="1"/>
            <a:r>
              <a:rPr lang="en-GB" sz="1200">
                <a:effectLst/>
                <a:latin typeface="+mj-lt"/>
                <a:ea typeface="+mj-ea"/>
                <a:cs typeface="+mj-cs"/>
                <a:sym typeface="Calibri"/>
              </a:rPr>
              <a:t>The middle yellow column is the one we’re talking about today: “impact driven” investing or “mission related investing”. This is activity in the endowment that is delivering positive impacts and risk-adjusted market rate return. </a:t>
            </a:r>
          </a:p>
          <a:p>
            <a:pPr lvl="1"/>
            <a:endParaRPr lang="en-GB" sz="1200">
              <a:effectLst/>
              <a:latin typeface="+mj-lt"/>
              <a:ea typeface="+mj-ea"/>
              <a:cs typeface="+mj-cs"/>
              <a:sym typeface="Calibri"/>
            </a:endParaRPr>
          </a:p>
          <a:p>
            <a:pPr lvl="1"/>
            <a:r>
              <a:rPr lang="en-GB" sz="1200">
                <a:effectLst/>
                <a:latin typeface="+mj-lt"/>
                <a:ea typeface="+mj-ea"/>
                <a:cs typeface="+mj-cs"/>
                <a:sym typeface="Calibri"/>
              </a:rPr>
              <a:t>Guy’s started with a 5% allocation to impact driven strategies in 2018. And today, on that journey to £1bn “total impact” they have agreed to deliver £100m to impact driven strategies in the next 5 years – with 31m already committed.  </a:t>
            </a:r>
          </a:p>
          <a:p>
            <a:pPr lvl="2"/>
            <a:endParaRPr lang="en-GB" sz="1200">
              <a:effectLst/>
              <a:latin typeface="+mj-lt"/>
              <a:ea typeface="+mj-ea"/>
              <a:cs typeface="+mj-cs"/>
              <a:sym typeface="Calibri"/>
            </a:endParaRPr>
          </a:p>
          <a:p>
            <a:pPr lvl="2"/>
            <a:r>
              <a:rPr lang="en-GB" sz="1200">
                <a:effectLst/>
                <a:latin typeface="+mj-lt"/>
                <a:ea typeface="+mj-ea"/>
                <a:cs typeface="+mj-cs"/>
                <a:sym typeface="Calibri"/>
              </a:rPr>
              <a:t>These are risk-adjusted market rate return opportunities that are also driving health outcomes spread across 9 funds in focus sectors such as healthcare innovation, healthcare service delivery and social determinants of health including housing for vulnerable people, social outcomes contracts, and technology supporting health access.</a:t>
            </a:r>
          </a:p>
          <a:p>
            <a:pPr lvl="2"/>
            <a:endParaRPr lang="en-GB" sz="1200">
              <a:effectLst/>
              <a:latin typeface="+mj-lt"/>
              <a:ea typeface="+mj-ea"/>
              <a:cs typeface="+mj-cs"/>
              <a:sym typeface="Calibri"/>
            </a:endParaRPr>
          </a:p>
          <a:p>
            <a:pPr lvl="0"/>
            <a:r>
              <a:rPr lang="en-GB" sz="1200">
                <a:effectLst/>
                <a:latin typeface="+mj-lt"/>
                <a:ea typeface="+mj-ea"/>
                <a:cs typeface="+mj-cs"/>
                <a:sym typeface="Calibri"/>
              </a:rPr>
              <a:t>So that’s the zone, that’s the opportunity, and we think it could be interesting to a multiplicity of foundations. </a:t>
            </a:r>
          </a:p>
          <a:p>
            <a:endParaRPr lang="en-US"/>
          </a:p>
        </p:txBody>
      </p:sp>
    </p:spTree>
    <p:extLst>
      <p:ext uri="{BB962C8B-B14F-4D97-AF65-F5344CB8AC3E}">
        <p14:creationId xmlns:p14="http://schemas.microsoft.com/office/powerpoint/2010/main" val="1902637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GB" sz="1200">
                <a:effectLst/>
                <a:latin typeface="+mj-lt"/>
                <a:ea typeface="+mj-ea"/>
                <a:cs typeface="+mj-cs"/>
                <a:sym typeface="Calibri"/>
              </a:rPr>
              <a:t>Before getting into the reasons why we think impact investing in the endowment could be interesting for charitable foundation endowments, there are 3 impact investing market myths to debunk that commonly lead people to hesitate before creating an impact investing strategy. </a:t>
            </a:r>
          </a:p>
          <a:p>
            <a:pPr lvl="0"/>
            <a:endParaRPr lang="en-GB" sz="1200">
              <a:effectLst/>
              <a:latin typeface="+mj-lt"/>
              <a:ea typeface="+mj-ea"/>
              <a:cs typeface="+mj-cs"/>
              <a:sym typeface="Calibri"/>
            </a:endParaRPr>
          </a:p>
          <a:p>
            <a:r>
              <a:rPr lang="en-GB" sz="1200">
                <a:effectLst/>
                <a:latin typeface="+mj-lt"/>
                <a:ea typeface="+mj-ea"/>
                <a:cs typeface="+mj-cs"/>
                <a:sym typeface="Calibri"/>
              </a:rPr>
              <a:t>These are often anchored in an outdated sense of where the market is at – so hopefully by allying them right at the top I can get you into the more interesting space of thinking about the relevance of this agenda for  [Insert foundation name here]</a:t>
            </a:r>
            <a:endParaRPr lang="en-US"/>
          </a:p>
        </p:txBody>
      </p:sp>
    </p:spTree>
    <p:extLst>
      <p:ext uri="{BB962C8B-B14F-4D97-AF65-F5344CB8AC3E}">
        <p14:creationId xmlns:p14="http://schemas.microsoft.com/office/powerpoint/2010/main" val="667897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a:effectLst/>
                <a:latin typeface="+mj-lt"/>
                <a:ea typeface="+mj-ea"/>
                <a:cs typeface="+mj-cs"/>
                <a:sym typeface="Calibri"/>
              </a:rPr>
              <a:t>Myth one: the idea that impact investing is at odds with trustees’ duties:</a:t>
            </a:r>
          </a:p>
          <a:p>
            <a:endParaRPr lang="en-GB" sz="1200">
              <a:effectLst/>
              <a:latin typeface="+mj-lt"/>
              <a:ea typeface="+mj-ea"/>
              <a:cs typeface="+mj-cs"/>
              <a:sym typeface="Calibri"/>
            </a:endParaRPr>
          </a:p>
          <a:p>
            <a:r>
              <a:rPr lang="en-GB" sz="1200">
                <a:effectLst/>
                <a:latin typeface="+mj-lt"/>
                <a:ea typeface="+mj-ea"/>
                <a:cs typeface="+mj-cs"/>
                <a:sym typeface="Calibri"/>
              </a:rPr>
              <a:t>Endowed charities </a:t>
            </a:r>
            <a:r>
              <a:rPr lang="en-GB" sz="1200" b="1">
                <a:effectLst/>
                <a:latin typeface="+mj-lt"/>
                <a:ea typeface="+mj-ea"/>
                <a:cs typeface="+mj-cs"/>
                <a:sym typeface="Calibri"/>
              </a:rPr>
              <a:t>are legally permitted to make impact investments</a:t>
            </a:r>
            <a:r>
              <a:rPr lang="en-GB" sz="1200">
                <a:effectLst/>
                <a:latin typeface="+mj-lt"/>
                <a:ea typeface="+mj-ea"/>
                <a:cs typeface="+mj-cs"/>
                <a:sym typeface="Calibri"/>
              </a:rPr>
              <a:t>. </a:t>
            </a:r>
            <a:r>
              <a:rPr lang="en-US" sz="1200">
                <a:effectLst/>
                <a:latin typeface="+mj-lt"/>
                <a:ea typeface="+mj-ea"/>
                <a:cs typeface="+mj-cs"/>
                <a:sym typeface="Calibri"/>
              </a:rPr>
              <a:t>Charities should feel comfortable with the idea that they can legally make impact investments and there are many charities in the UK and globally who are already doing so. </a:t>
            </a:r>
          </a:p>
          <a:p>
            <a:endParaRPr lang="en-US" sz="1200">
              <a:effectLst/>
              <a:latin typeface="+mj-lt"/>
              <a:ea typeface="+mj-ea"/>
              <a:cs typeface="+mj-cs"/>
              <a:sym typeface="Calibri"/>
            </a:endParaRPr>
          </a:p>
          <a:p>
            <a:r>
              <a:rPr lang="en-GB" sz="1200" b="0" i="0">
                <a:effectLst/>
                <a:latin typeface="+mj-lt"/>
                <a:ea typeface="+mj-ea"/>
                <a:cs typeface="+mj-cs"/>
                <a:sym typeface="Calibri"/>
              </a:rPr>
              <a:t>With the judgement in the case of </a:t>
            </a:r>
            <a:r>
              <a:rPr lang="en-GB" sz="1200" b="0" i="1">
                <a:effectLst/>
                <a:latin typeface="+mj-lt"/>
                <a:ea typeface="+mj-ea"/>
                <a:cs typeface="+mj-cs"/>
                <a:sym typeface="Calibri"/>
              </a:rPr>
              <a:t>Butler-</a:t>
            </a:r>
            <a:r>
              <a:rPr lang="en-GB" sz="1200" b="0" i="1" err="1">
                <a:effectLst/>
                <a:latin typeface="+mj-lt"/>
                <a:ea typeface="+mj-ea"/>
                <a:cs typeface="+mj-cs"/>
                <a:sym typeface="Calibri"/>
              </a:rPr>
              <a:t>Sloss</a:t>
            </a:r>
            <a:r>
              <a:rPr lang="en-GB" sz="1200" b="0" i="1">
                <a:effectLst/>
                <a:latin typeface="+mj-lt"/>
                <a:ea typeface="+mj-ea"/>
                <a:cs typeface="+mj-cs"/>
                <a:sym typeface="Calibri"/>
              </a:rPr>
              <a:t> v Charity Commission, </a:t>
            </a:r>
            <a:r>
              <a:rPr lang="en-GB" sz="1200" b="0" i="0">
                <a:effectLst/>
                <a:latin typeface="+mj-lt"/>
                <a:ea typeface="+mj-ea"/>
                <a:cs typeface="+mj-cs"/>
                <a:sym typeface="Calibri"/>
              </a:rPr>
              <a:t>a decisive step has been taken towards dispelling the myth that impact investing is incompatible with trustees fiduciary duties. </a:t>
            </a:r>
          </a:p>
          <a:p>
            <a:endParaRPr lang="en-GB" sz="1200" b="0" i="0">
              <a:effectLst/>
              <a:latin typeface="+mj-lt"/>
              <a:ea typeface="+mj-ea"/>
              <a:cs typeface="+mj-cs"/>
              <a:sym typeface="Calibri"/>
            </a:endParaRPr>
          </a:p>
          <a:p>
            <a:pPr rtl="0" fontAlgn="base"/>
            <a:r>
              <a:rPr lang="en-GB" sz="1200" b="0" i="0">
                <a:effectLst/>
                <a:latin typeface="+mj-lt"/>
                <a:ea typeface="+mj-ea"/>
                <a:cs typeface="+mj-cs"/>
                <a:sym typeface="Calibri"/>
              </a:rPr>
              <a:t>This judgement empowers trustees to help support this essential cause, considering the social, as well as the environmental, impacts of their investments.  </a:t>
            </a:r>
          </a:p>
          <a:p>
            <a:pPr rtl="0" fontAlgn="base"/>
            <a:r>
              <a:rPr lang="en-GB" sz="1200" b="0" i="0">
                <a:effectLst/>
                <a:latin typeface="+mj-lt"/>
                <a:ea typeface="+mj-ea"/>
                <a:cs typeface="+mj-cs"/>
                <a:sym typeface="Calibri"/>
              </a:rPr>
              <a:t> </a:t>
            </a:r>
          </a:p>
          <a:p>
            <a:pPr rtl="0" fontAlgn="base"/>
            <a:r>
              <a:rPr lang="en-GB" sz="1200" b="0" i="0">
                <a:effectLst/>
                <a:latin typeface="+mj-lt"/>
                <a:ea typeface="+mj-ea"/>
                <a:cs typeface="+mj-cs"/>
                <a:sym typeface="Calibri"/>
              </a:rPr>
              <a:t>Above all, the judgement resolves the paradoxical situation of foundations’ investments contradicting the aims of their charitable work.</a:t>
            </a:r>
          </a:p>
          <a:p>
            <a:r>
              <a:rPr lang="en-GB" sz="1200">
                <a:effectLst/>
                <a:latin typeface="+mj-lt"/>
                <a:ea typeface="+mj-ea"/>
                <a:cs typeface="+mj-cs"/>
                <a:sym typeface="Calibri"/>
              </a:rPr>
              <a:t> </a:t>
            </a:r>
          </a:p>
          <a:p>
            <a:r>
              <a:rPr lang="en-GB" sz="1200">
                <a:effectLst/>
                <a:latin typeface="+mj-lt"/>
                <a:ea typeface="+mj-ea"/>
                <a:cs typeface="+mj-cs"/>
                <a:sym typeface="Calibri"/>
              </a:rPr>
              <a:t>When developing an investment strategy, a helpful question to guide charity trustees is: what approach to investment is most likely to advance your charitable purposes over time? </a:t>
            </a:r>
          </a:p>
          <a:p>
            <a:r>
              <a:rPr lang="en-GB" sz="1200">
                <a:effectLst/>
                <a:latin typeface="+mj-lt"/>
                <a:ea typeface="+mj-ea"/>
                <a:cs typeface="+mj-cs"/>
                <a:sym typeface="Calibri"/>
              </a:rPr>
              <a:t> </a:t>
            </a:r>
          </a:p>
          <a:p>
            <a:r>
              <a:rPr lang="en-GB" sz="1200">
                <a:effectLst/>
                <a:latin typeface="+mj-lt"/>
                <a:ea typeface="+mj-ea"/>
                <a:cs typeface="+mj-cs"/>
                <a:sym typeface="Calibri"/>
              </a:rPr>
              <a:t>Traditionally, answering this question has been exclusionary – that is, operating a policy of exclusions for certain forms of potentially harmful investments that directly conflict with a charity's purposes – but in considering whether an investment is in the best interests of a charity, it might be prudent for charity trustees to consider the social or environmental impact of an investment more extensively. </a:t>
            </a:r>
          </a:p>
          <a:p>
            <a:r>
              <a:rPr lang="en-GB" sz="1200">
                <a:effectLst/>
                <a:latin typeface="+mj-lt"/>
                <a:ea typeface="+mj-ea"/>
                <a:cs typeface="+mj-cs"/>
                <a:sym typeface="Calibri"/>
              </a:rPr>
              <a:t> </a:t>
            </a:r>
          </a:p>
          <a:p>
            <a:r>
              <a:rPr lang="en-GB" sz="1200">
                <a:effectLst/>
                <a:latin typeface="+mj-lt"/>
                <a:ea typeface="+mj-ea"/>
                <a:cs typeface="+mj-cs"/>
                <a:sym typeface="Calibri"/>
              </a:rPr>
              <a:t>More detail can be found in our legal paper </a:t>
            </a:r>
            <a:r>
              <a:rPr lang="en-GB" sz="1200" i="1">
                <a:effectLst/>
                <a:latin typeface="+mj-lt"/>
                <a:ea typeface="+mj-ea"/>
                <a:cs typeface="+mj-cs"/>
                <a:sym typeface="Calibri"/>
              </a:rPr>
              <a:t>Can charities invest with impact which was co-authored with </a:t>
            </a:r>
            <a:r>
              <a:rPr lang="en-GB" sz="1200">
                <a:effectLst/>
                <a:latin typeface="+mj-lt"/>
                <a:ea typeface="+mj-ea"/>
                <a:cs typeface="+mj-cs"/>
                <a:sym typeface="Calibri"/>
              </a:rPr>
              <a:t>Bates Wells and Herbert Smith Freehills and reviewed by Farrar &amp; Co. and BDB </a:t>
            </a:r>
            <a:r>
              <a:rPr lang="en-GB" sz="1200" err="1">
                <a:effectLst/>
                <a:latin typeface="+mj-lt"/>
                <a:ea typeface="+mj-ea"/>
                <a:cs typeface="+mj-cs"/>
                <a:sym typeface="Calibri"/>
              </a:rPr>
              <a:t>Pitmans</a:t>
            </a:r>
            <a:r>
              <a:rPr lang="en-GB" sz="1200">
                <a:effectLst/>
                <a:latin typeface="+mj-lt"/>
                <a:ea typeface="+mj-ea"/>
                <a:cs typeface="+mj-cs"/>
                <a:sym typeface="Calibri"/>
              </a:rPr>
              <a:t>.</a:t>
            </a:r>
          </a:p>
          <a:p>
            <a:endParaRPr lang="en-US"/>
          </a:p>
        </p:txBody>
      </p:sp>
    </p:spTree>
    <p:extLst>
      <p:ext uri="{BB962C8B-B14F-4D97-AF65-F5344CB8AC3E}">
        <p14:creationId xmlns:p14="http://schemas.microsoft.com/office/powerpoint/2010/main" val="1018547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a:effectLst/>
                <a:latin typeface="+mj-lt"/>
                <a:ea typeface="+mj-ea"/>
                <a:cs typeface="+mj-cs"/>
                <a:sym typeface="Calibri"/>
              </a:rPr>
              <a:t>Myth two: Impact investing is incompatible with market rate financial returns: </a:t>
            </a:r>
          </a:p>
          <a:p>
            <a:endParaRPr lang="en-GB" sz="1200">
              <a:effectLst/>
              <a:latin typeface="+mj-lt"/>
              <a:ea typeface="+mj-ea"/>
              <a:cs typeface="+mj-cs"/>
              <a:sym typeface="Calibri"/>
            </a:endParaRPr>
          </a:p>
          <a:p>
            <a:r>
              <a:rPr lang="en-GB" sz="1200">
                <a:effectLst/>
                <a:latin typeface="+mj-lt"/>
                <a:ea typeface="+mj-ea"/>
                <a:cs typeface="+mj-cs"/>
                <a:sym typeface="Calibri"/>
              </a:rPr>
              <a:t>The Institute has a growing evidence base that rebuffs this pernicious myth. We have an extensive set of case studies in affordable housing, emerging markets, investments that benefit place (SME investing, urban regeneration, renewable energy, infrastructure) that highlights that is not the case. </a:t>
            </a:r>
          </a:p>
          <a:p>
            <a:r>
              <a:rPr lang="en-GB" sz="1200">
                <a:effectLst/>
                <a:latin typeface="+mj-lt"/>
                <a:ea typeface="+mj-ea"/>
                <a:cs typeface="+mj-cs"/>
                <a:sym typeface="Calibri"/>
              </a:rPr>
              <a:t> </a:t>
            </a:r>
          </a:p>
          <a:p>
            <a:r>
              <a:rPr lang="en-GB" sz="1200">
                <a:effectLst/>
                <a:latin typeface="+mj-lt"/>
                <a:ea typeface="+mj-ea"/>
                <a:cs typeface="+mj-cs"/>
                <a:sym typeface="Calibri"/>
              </a:rPr>
              <a:t>We just released our sizing of the UK impact investing market. In the survey related to the study of 40 market participants:</a:t>
            </a:r>
          </a:p>
          <a:p>
            <a:endParaRPr lang="en-GB" sz="1200">
              <a:effectLst/>
              <a:latin typeface="+mj-lt"/>
              <a:ea typeface="+mj-ea"/>
              <a:cs typeface="+mj-cs"/>
              <a:sym typeface="Calibri"/>
            </a:endParaRPr>
          </a:p>
          <a:p>
            <a:pPr lvl="0"/>
            <a:r>
              <a:rPr lang="en-GB" sz="1200">
                <a:effectLst/>
                <a:latin typeface="+mj-lt"/>
                <a:ea typeface="+mj-ea"/>
                <a:cs typeface="+mj-cs"/>
                <a:sym typeface="Calibri"/>
              </a:rPr>
              <a:t>90% reported that 2020 returns were either in line with or exceeded their targets.</a:t>
            </a:r>
          </a:p>
          <a:p>
            <a:pPr lvl="0"/>
            <a:endParaRPr lang="en-GB" sz="1200">
              <a:effectLst/>
              <a:latin typeface="+mj-lt"/>
              <a:ea typeface="+mj-ea"/>
              <a:cs typeface="+mj-cs"/>
              <a:sym typeface="Calibri"/>
            </a:endParaRPr>
          </a:p>
          <a:p>
            <a:r>
              <a:rPr lang="en-GB" sz="1200">
                <a:effectLst/>
                <a:latin typeface="+mj-lt"/>
                <a:ea typeface="+mj-ea"/>
                <a:cs typeface="+mj-cs"/>
                <a:sym typeface="Calibri"/>
              </a:rPr>
              <a:t>This year Pensions for Purpose released a survey of £150bn AUM of pension fund assets showed that half of them had impact assets in their portfolio and the average pension fund in their study had a 4.87% allocation to impact.  The market is here. If pensions are playing a role with their stringent fiduciary duties to deliver market rate return, so can you.</a:t>
            </a:r>
          </a:p>
          <a:p>
            <a:r>
              <a:rPr lang="en-GB" sz="1200" b="1" kern="1200">
                <a:solidFill>
                  <a:schemeClr val="tx1"/>
                </a:solidFill>
                <a:effectLst/>
                <a:latin typeface="+mj-lt"/>
                <a:ea typeface="+mj-ea"/>
                <a:cs typeface="+mj-cs"/>
                <a:sym typeface="Calibri"/>
              </a:rPr>
              <a:t> </a:t>
            </a:r>
          </a:p>
          <a:p>
            <a:pPr lvl="0"/>
            <a:endParaRPr lang="en-GB" sz="1200">
              <a:effectLst/>
              <a:latin typeface="+mj-lt"/>
              <a:ea typeface="+mj-ea"/>
              <a:cs typeface="+mj-cs"/>
              <a:sym typeface="Calibri"/>
            </a:endParaRPr>
          </a:p>
          <a:p>
            <a:endParaRPr lang="en-GB" sz="1200" kern="1200">
              <a:solidFill>
                <a:schemeClr val="tx1"/>
              </a:solidFill>
              <a:effectLst/>
              <a:latin typeface="+mj-lt"/>
              <a:ea typeface="+mj-ea"/>
              <a:cs typeface="+mj-cs"/>
              <a:sym typeface="Calibri"/>
            </a:endParaRPr>
          </a:p>
          <a:p>
            <a:endParaRPr lang="en-US"/>
          </a:p>
        </p:txBody>
      </p:sp>
    </p:spTree>
    <p:extLst>
      <p:ext uri="{BB962C8B-B14F-4D97-AF65-F5344CB8AC3E}">
        <p14:creationId xmlns:p14="http://schemas.microsoft.com/office/powerpoint/2010/main" val="2833376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a:sym typeface="Calibri"/>
              </a:rPr>
              <a:t>Myth 3: Product selection is small and only in private markets</a:t>
            </a:r>
          </a:p>
          <a:p>
            <a:endParaRPr lang="en-GB" sz="1200">
              <a:sym typeface="Calibri"/>
            </a:endParaRPr>
          </a:p>
          <a:p>
            <a:r>
              <a:rPr lang="en-GB" sz="1200">
                <a:effectLst/>
                <a:latin typeface="+mj-lt"/>
                <a:ea typeface="+mj-ea"/>
                <a:cs typeface="+mj-cs"/>
                <a:sym typeface="Calibri"/>
              </a:rPr>
              <a:t>The Institute’s sizing of the UK impact investing market documents the 2020 the UK market was £58bn. The survey suggested that funds allocated to impact are predicted to at least double in the next five years to £100bn.</a:t>
            </a:r>
          </a:p>
          <a:p>
            <a:endParaRPr lang="en-US" sz="1200">
              <a:effectLst/>
              <a:latin typeface="+mj-lt"/>
              <a:ea typeface="+mj-ea"/>
              <a:cs typeface="+mj-cs"/>
              <a:sym typeface="Calibri"/>
            </a:endParaRPr>
          </a:p>
          <a:p>
            <a:r>
              <a:rPr lang="en-US" sz="1200">
                <a:effectLst/>
                <a:latin typeface="+mj-lt"/>
                <a:ea typeface="+mj-ea"/>
                <a:cs typeface="+mj-cs"/>
                <a:sym typeface="Calibri"/>
              </a:rPr>
              <a:t>While it is true that impact investing is still only 1% of the mainstream capital markets – as is attested by its growth product is growing exponentially and in public markets too. In the latter - </a:t>
            </a:r>
            <a:r>
              <a:rPr lang="en-GB" sz="1200">
                <a:effectLst/>
                <a:latin typeface="+mj-lt"/>
                <a:ea typeface="+mj-ea"/>
                <a:cs typeface="+mj-cs"/>
                <a:sym typeface="Calibri"/>
              </a:rPr>
              <a:t>One recent example is the - S</a:t>
            </a:r>
            <a:r>
              <a:rPr lang="en-US" sz="1200" err="1">
                <a:effectLst/>
                <a:latin typeface="+mj-lt"/>
                <a:ea typeface="+mj-ea"/>
                <a:cs typeface="+mj-cs"/>
                <a:sym typeface="Calibri"/>
              </a:rPr>
              <a:t>chroder</a:t>
            </a:r>
            <a:r>
              <a:rPr lang="en-US" sz="1200">
                <a:effectLst/>
                <a:latin typeface="+mj-lt"/>
                <a:ea typeface="+mj-ea"/>
                <a:cs typeface="+mj-cs"/>
                <a:sym typeface="Calibri"/>
              </a:rPr>
              <a:t> BSC Social Impact Trust – </a:t>
            </a:r>
            <a:r>
              <a:rPr lang="en-US" sz="1200" err="1">
                <a:effectLst/>
                <a:latin typeface="+mj-lt"/>
                <a:ea typeface="+mj-ea"/>
                <a:cs typeface="+mj-cs"/>
                <a:sym typeface="Calibri"/>
              </a:rPr>
              <a:t>alisted</a:t>
            </a:r>
            <a:r>
              <a:rPr lang="en-US" sz="1200">
                <a:effectLst/>
                <a:latin typeface="+mj-lt"/>
                <a:ea typeface="+mj-ea"/>
                <a:cs typeface="+mj-cs"/>
                <a:sym typeface="Calibri"/>
              </a:rPr>
              <a:t> vehicle, open-ended, highly impactful – already invested in specialist housing for survivors of domestic violence. </a:t>
            </a:r>
          </a:p>
          <a:p>
            <a:endParaRPr lang="en-US" sz="1200">
              <a:effectLst/>
              <a:latin typeface="+mj-lt"/>
              <a:ea typeface="+mj-ea"/>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a:effectLst/>
                <a:latin typeface="+mj-lt"/>
                <a:ea typeface="+mj-ea"/>
                <a:cs typeface="+mj-cs"/>
                <a:sym typeface="Calibri"/>
              </a:rPr>
              <a:t>A key area of growth and an important option for impact investors is the emergence of green, social, sustainable and sustainability-linked (GSSS) bonds too. In 2020 according to figures from the Environmental Finance Bond Database, total GSSS issuance crossed $600bn – nearly double the $326bn issued in 2019. </a:t>
            </a:r>
          </a:p>
          <a:p>
            <a:endParaRPr lang="en-US"/>
          </a:p>
        </p:txBody>
      </p:sp>
    </p:spTree>
    <p:extLst>
      <p:ext uri="{BB962C8B-B14F-4D97-AF65-F5344CB8AC3E}">
        <p14:creationId xmlns:p14="http://schemas.microsoft.com/office/powerpoint/2010/main" val="3137907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87598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GB" sz="1200">
                <a:effectLst/>
                <a:latin typeface="+mj-lt"/>
                <a:ea typeface="+mj-ea"/>
                <a:cs typeface="+mj-cs"/>
                <a:sym typeface="Calibri"/>
              </a:rPr>
              <a:t>The first is simply </a:t>
            </a:r>
            <a:r>
              <a:rPr lang="en-GB" sz="1200" b="1">
                <a:effectLst/>
                <a:latin typeface="+mj-lt"/>
                <a:ea typeface="+mj-ea"/>
                <a:cs typeface="+mj-cs"/>
                <a:sym typeface="Calibri"/>
              </a:rPr>
              <a:t>More capital driving positive impacts and public benefit outcomes</a:t>
            </a:r>
          </a:p>
          <a:p>
            <a:pPr lvl="0"/>
            <a:endParaRPr lang="en-GB" sz="1200">
              <a:effectLst/>
              <a:latin typeface="+mj-lt"/>
              <a:ea typeface="+mj-ea"/>
              <a:cs typeface="+mj-cs"/>
              <a:sym typeface="Calibri"/>
            </a:endParaRPr>
          </a:p>
          <a:p>
            <a:pPr lvl="1"/>
            <a:r>
              <a:rPr lang="en-GB" sz="1200" b="1">
                <a:effectLst/>
                <a:latin typeface="+mj-lt"/>
                <a:ea typeface="+mj-ea"/>
                <a:cs typeface="+mj-cs"/>
                <a:sym typeface="Calibri"/>
              </a:rPr>
              <a:t>One foundation described this beautifully: </a:t>
            </a:r>
          </a:p>
          <a:p>
            <a:pPr lvl="1"/>
            <a:endParaRPr lang="en-GB" sz="1200">
              <a:effectLst/>
              <a:latin typeface="+mj-lt"/>
              <a:ea typeface="+mj-ea"/>
              <a:cs typeface="+mj-cs"/>
              <a:sym typeface="Calibri"/>
            </a:endParaRPr>
          </a:p>
          <a:p>
            <a:pPr lvl="2"/>
            <a:r>
              <a:rPr lang="en-GB" sz="1200">
                <a:effectLst/>
                <a:latin typeface="+mj-lt"/>
                <a:ea typeface="+mj-ea"/>
                <a:cs typeface="+mj-cs"/>
                <a:sym typeface="Calibri"/>
              </a:rPr>
              <a:t>We think of the size differential between grant-making and the assets invested in the capital markets as a planet orbiting the sun. If you’re just focused on the impact of the planet, and ignoring the impact of the sun, you are missing a huge opportunity</a:t>
            </a:r>
          </a:p>
          <a:p>
            <a:pPr lvl="2"/>
            <a:endParaRPr lang="en-GB" sz="1200">
              <a:effectLst/>
              <a:latin typeface="+mj-lt"/>
              <a:ea typeface="+mj-ea"/>
              <a:cs typeface="+mj-cs"/>
              <a:sym typeface="Calibri"/>
            </a:endParaRPr>
          </a:p>
          <a:p>
            <a:pPr lvl="2"/>
            <a:r>
              <a:rPr lang="en-GB" sz="1200">
                <a:effectLst/>
                <a:latin typeface="+mj-lt"/>
                <a:ea typeface="+mj-ea"/>
                <a:cs typeface="+mj-cs"/>
                <a:sym typeface="Calibri"/>
              </a:rPr>
              <a:t>What if you could activate the sun? What would that mean for [Insert foundation name here]?</a:t>
            </a:r>
          </a:p>
          <a:p>
            <a:pPr marL="0" marR="0" lvl="0" indent="0" defTabSz="914400" eaLnBrk="1" fontAlgn="auto" latinLnBrk="0" hangingPunct="1">
              <a:lnSpc>
                <a:spcPct val="100000"/>
              </a:lnSpc>
              <a:spcBef>
                <a:spcPts val="0"/>
              </a:spcBef>
              <a:spcAft>
                <a:spcPts val="0"/>
              </a:spcAft>
              <a:buClrTx/>
              <a:buSzTx/>
              <a:buFontTx/>
              <a:buNone/>
              <a:tabLst/>
              <a:defRPr/>
            </a:pPr>
            <a:endParaRPr lang="en-GB" sz="1200">
              <a:effectLst/>
              <a:latin typeface="+mj-lt"/>
              <a:ea typeface="+mj-ea"/>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a:effectLst/>
                <a:latin typeface="+mj-lt"/>
                <a:ea typeface="+mj-ea"/>
                <a:cs typeface="+mj-cs"/>
                <a:sym typeface="Calibri"/>
              </a:rPr>
              <a:t>The role of an endowment is to ensure the long-term existence of a charity and enable their operational, grant-making and work programme expenditure, and as a result help meet the charity’s mission and achieve public benefit. Current norms of practice however have yet to unlock the potential of the endowment investments themselves to deliver positive social and environmental impacts, alongside a risk-adjusted market rate return. </a:t>
            </a:r>
            <a:endParaRPr lang="en-GB"/>
          </a:p>
          <a:p>
            <a:endParaRPr lang="en-US"/>
          </a:p>
          <a:p>
            <a:r>
              <a:rPr lang="en-US"/>
              <a:t>By allocating endowment capital to impact investments, a charity can drastically increase the amount of capital driving towards their mission as you can see on the graphic - £40m of Guy’s money is in grants, but 25x that is in its capital markets portfolio.</a:t>
            </a:r>
          </a:p>
          <a:p>
            <a:endParaRPr lang="en-US"/>
          </a:p>
          <a:p>
            <a:pPr marL="0" marR="0" lvl="0" indent="0" defTabSz="914400" eaLnBrk="1" fontAlgn="auto" latinLnBrk="0" hangingPunct="1">
              <a:lnSpc>
                <a:spcPct val="100000"/>
              </a:lnSpc>
              <a:spcBef>
                <a:spcPts val="0"/>
              </a:spcBef>
              <a:spcAft>
                <a:spcPts val="0"/>
              </a:spcAft>
              <a:buClrTx/>
              <a:buSzTx/>
              <a:buFontTx/>
              <a:buNone/>
              <a:tabLst/>
              <a:defRPr/>
            </a:pPr>
            <a:r>
              <a:rPr lang="en-GB" sz="1200">
                <a:effectLst/>
                <a:latin typeface="+mj-lt"/>
                <a:ea typeface="+mj-ea"/>
                <a:cs typeface="+mj-cs"/>
                <a:sym typeface="Calibri"/>
              </a:rPr>
              <a:t>As well as increasing the volume of assets that the foundation can use to deliver positive impacts, over time, impact investing enables the possible reuse of the same funds for social purpose. Financial return means that once one deal is done and the capital returned, that original sum can be reapplied to social purpose, compounding the impact that any one pound can have over time, hypothetically ad infinitum. </a:t>
            </a:r>
          </a:p>
          <a:p>
            <a:pPr marL="0" marR="0" lvl="0" indent="0" defTabSz="914400" eaLnBrk="1" fontAlgn="auto" latinLnBrk="0" hangingPunct="1">
              <a:lnSpc>
                <a:spcPct val="100000"/>
              </a:lnSpc>
              <a:spcBef>
                <a:spcPts val="0"/>
              </a:spcBef>
              <a:spcAft>
                <a:spcPts val="0"/>
              </a:spcAft>
              <a:buClrTx/>
              <a:buSzTx/>
              <a:buFontTx/>
              <a:buNone/>
              <a:tabLst/>
              <a:defRPr/>
            </a:pPr>
            <a:endParaRPr lang="en-GB" sz="1200">
              <a:effectLst/>
              <a:latin typeface="+mj-lt"/>
              <a:ea typeface="+mj-ea"/>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a:effectLst/>
                <a:latin typeface="+mj-lt"/>
                <a:ea typeface="+mj-ea"/>
                <a:cs typeface="+mj-cs"/>
                <a:sym typeface="Calibri"/>
              </a:rPr>
              <a:t>In a market rate return context the approach also yields more resources that could thereafter compound to create positive impacts. Whereas with a grant, any given pound can only be used once, with an investment mindset it can be used multiple times. </a:t>
            </a:r>
          </a:p>
          <a:p>
            <a:pPr marL="0" marR="0" lvl="0" indent="0" defTabSz="914400" eaLnBrk="1" fontAlgn="auto" latinLnBrk="0" hangingPunct="1">
              <a:lnSpc>
                <a:spcPct val="100000"/>
              </a:lnSpc>
              <a:spcBef>
                <a:spcPts val="0"/>
              </a:spcBef>
              <a:spcAft>
                <a:spcPts val="0"/>
              </a:spcAft>
              <a:buClrTx/>
              <a:buSzTx/>
              <a:buFontTx/>
              <a:buNone/>
              <a:tabLst/>
              <a:defRPr/>
            </a:pPr>
            <a:endParaRPr lang="en-GB" sz="1200">
              <a:effectLst/>
              <a:latin typeface="+mj-lt"/>
              <a:ea typeface="+mj-ea"/>
              <a:cs typeface="+mj-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en-GB"/>
              <a:t>At a sector level too – charitable foundations mobilising their endowment for positive impact could add a considerable quantum of capital to driving social and environmental impacts. The largest </a:t>
            </a:r>
            <a:r>
              <a:rPr lang="en-GB" b="1">
                <a:solidFill>
                  <a:srgbClr val="852D71"/>
                </a:solidFill>
              </a:rPr>
              <a:t>300 foundations</a:t>
            </a:r>
            <a:r>
              <a:rPr lang="en-GB"/>
              <a:t> are investing </a:t>
            </a:r>
            <a:r>
              <a:rPr lang="en-GB" b="1">
                <a:solidFill>
                  <a:srgbClr val="852D71"/>
                </a:solidFill>
              </a:rPr>
              <a:t>over £72bn</a:t>
            </a:r>
            <a:r>
              <a:rPr lang="en-GB"/>
              <a:t> in the UK. If they allocated </a:t>
            </a:r>
            <a:r>
              <a:rPr lang="en-GB" b="1">
                <a:solidFill>
                  <a:srgbClr val="852D71"/>
                </a:solidFill>
              </a:rPr>
              <a:t>5%</a:t>
            </a:r>
            <a:r>
              <a:rPr lang="en-GB"/>
              <a:t> of those endowment assets to impact would  add a further </a:t>
            </a:r>
            <a:r>
              <a:rPr lang="en-GB" b="1">
                <a:solidFill>
                  <a:srgbClr val="852D71"/>
                </a:solidFill>
              </a:rPr>
              <a:t>£3.6bn</a:t>
            </a:r>
            <a:r>
              <a:rPr lang="en-GB"/>
              <a:t> targeting positive social and environmental impact.</a:t>
            </a:r>
          </a:p>
          <a:p>
            <a:pPr marL="0" marR="0" lvl="0" indent="0" defTabSz="914400" eaLnBrk="1" fontAlgn="auto" latinLnBrk="0" hangingPunct="1">
              <a:lnSpc>
                <a:spcPct val="100000"/>
              </a:lnSpc>
              <a:spcBef>
                <a:spcPts val="0"/>
              </a:spcBef>
              <a:spcAft>
                <a:spcPts val="0"/>
              </a:spcAft>
              <a:buClrTx/>
              <a:buSzTx/>
              <a:buFontTx/>
              <a:buNone/>
              <a:tabLst/>
              <a:defRPr/>
            </a:pPr>
            <a:endParaRPr lang="en-GB"/>
          </a:p>
          <a:p>
            <a:endParaRPr lang="en-US"/>
          </a:p>
        </p:txBody>
      </p:sp>
    </p:spTree>
    <p:extLst>
      <p:ext uri="{BB962C8B-B14F-4D97-AF65-F5344CB8AC3E}">
        <p14:creationId xmlns:p14="http://schemas.microsoft.com/office/powerpoint/2010/main" val="3699439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solidFill>
                  <a:srgbClr val="063A55"/>
                </a:solidFill>
                <a:latin typeface="+mj-lt"/>
                <a:ea typeface="Panton SemiBold Italic"/>
                <a:cs typeface="Panton SemiBold Italic"/>
                <a:sym typeface="Panton SemiBold"/>
              </a:defRPr>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lvl1pPr>
            <a:lvl2pPr marL="0" indent="457200" algn="ctr">
              <a:buSzTx/>
              <a:buFontTx/>
              <a:buNone/>
            </a:lvl2pPr>
            <a:lvl3pPr marL="0" indent="914400" algn="ctr">
              <a:buSzTx/>
              <a:buFontTx/>
              <a:buNone/>
            </a:lvl3pPr>
            <a:lvl4pPr marL="0" indent="1371600" algn="ctr">
              <a:buSzTx/>
              <a:buFontTx/>
              <a:buNone/>
            </a:lvl4pPr>
            <a:lvl5pPr marL="0" indent="1828800" algn="ctr">
              <a:buSzTx/>
              <a:buFont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3 column equal">
    <p:spTree>
      <p:nvGrpSpPr>
        <p:cNvPr id="1" name=""/>
        <p:cNvGrpSpPr/>
        <p:nvPr/>
      </p:nvGrpSpPr>
      <p:grpSpPr>
        <a:xfrm>
          <a:off x="0" y="0"/>
          <a:ext cx="0" cy="0"/>
          <a:chOff x="0" y="0"/>
          <a:chExt cx="0" cy="0"/>
        </a:xfrm>
      </p:grpSpPr>
      <p:sp>
        <p:nvSpPr>
          <p:cNvPr id="92" name="Body Level One…"/>
          <p:cNvSpPr txBox="1">
            <a:spLocks noGrp="1"/>
          </p:cNvSpPr>
          <p:nvPr>
            <p:ph type="body" sz="quarter" idx="1" hasCustomPrompt="1"/>
          </p:nvPr>
        </p:nvSpPr>
        <p:spPr>
          <a:xfrm>
            <a:off x="4167185" y="3331069"/>
            <a:ext cx="3201997" cy="1003186"/>
          </a:xfrm>
          <a:prstGeom prst="rect">
            <a:avLst/>
          </a:prstGeom>
        </p:spPr>
        <p:txBody>
          <a:bodyPr lIns="0" tIns="0" rIns="0" bIns="0"/>
          <a:lstStyle>
            <a:lvl1pPr marL="184723" indent="-184723">
              <a:lnSpc>
                <a:spcPts val="1400"/>
              </a:lnSpc>
              <a:spcBef>
                <a:spcPts val="0"/>
              </a:spcBef>
              <a:defRPr sz="1100">
                <a:latin typeface="Arial"/>
                <a:ea typeface="Arial"/>
                <a:cs typeface="Arial"/>
                <a:sym typeface="Arial"/>
              </a:defRPr>
            </a:lvl1pPr>
            <a:lvl2pPr marL="369446" indent="-184723">
              <a:lnSpc>
                <a:spcPts val="1400"/>
              </a:lnSpc>
              <a:spcBef>
                <a:spcPts val="0"/>
              </a:spcBef>
              <a:defRPr sz="1100">
                <a:latin typeface="Arial"/>
                <a:ea typeface="Arial"/>
                <a:cs typeface="Arial"/>
                <a:sym typeface="Arial"/>
              </a:defRPr>
            </a:lvl2pPr>
            <a:lvl3pPr marL="554170" indent="-184723">
              <a:lnSpc>
                <a:spcPts val="1400"/>
              </a:lnSpc>
              <a:spcBef>
                <a:spcPts val="0"/>
              </a:spcBef>
              <a:defRPr sz="1100">
                <a:latin typeface="Arial"/>
                <a:ea typeface="Arial"/>
                <a:cs typeface="Arial"/>
                <a:sym typeface="Arial"/>
              </a:defRPr>
            </a:lvl3pPr>
            <a:lvl4pPr marL="738892" indent="-184723">
              <a:lnSpc>
                <a:spcPts val="1400"/>
              </a:lnSpc>
              <a:spcBef>
                <a:spcPts val="0"/>
              </a:spcBef>
              <a:defRPr sz="1100">
                <a:latin typeface="Arial"/>
                <a:ea typeface="Arial"/>
                <a:cs typeface="Arial"/>
                <a:sym typeface="Arial"/>
              </a:defRPr>
            </a:lvl4pPr>
            <a:lvl5pPr marL="923616" indent="-184723">
              <a:lnSpc>
                <a:spcPts val="1400"/>
              </a:lnSpc>
              <a:spcBef>
                <a:spcPts val="0"/>
              </a:spcBef>
              <a:defRPr sz="1100">
                <a:latin typeface="Arial"/>
                <a:ea typeface="Arial"/>
                <a:cs typeface="Arial"/>
                <a:sym typeface="Arial"/>
              </a:defRPr>
            </a:lvl5pPr>
          </a:lstStyle>
          <a:p>
            <a:r>
              <a:t>Small bullet list</a:t>
            </a:r>
          </a:p>
          <a:p>
            <a:pPr lvl="1"/>
            <a:endParaRPr/>
          </a:p>
          <a:p>
            <a:pPr lvl="2"/>
            <a:endParaRPr/>
          </a:p>
          <a:p>
            <a:pPr lvl="3"/>
            <a:endParaRPr/>
          </a:p>
          <a:p>
            <a:pPr lvl="4"/>
            <a:endParaRPr/>
          </a:p>
        </p:txBody>
      </p:sp>
      <p:sp>
        <p:nvSpPr>
          <p:cNvPr id="93" name="Text Placeholder 32"/>
          <p:cNvSpPr>
            <a:spLocks noGrp="1"/>
          </p:cNvSpPr>
          <p:nvPr>
            <p:ph type="body" sz="quarter" idx="21" hasCustomPrompt="1"/>
          </p:nvPr>
        </p:nvSpPr>
        <p:spPr>
          <a:xfrm>
            <a:off x="472474" y="3331071"/>
            <a:ext cx="3201998" cy="618465"/>
          </a:xfrm>
          <a:prstGeom prst="rect">
            <a:avLst/>
          </a:prstGeom>
        </p:spPr>
        <p:txBody>
          <a:bodyPr lIns="0" tIns="0" rIns="0" bIns="0"/>
          <a:lstStyle>
            <a:lvl1pPr marL="0" indent="0" defTabSz="781995">
              <a:lnSpc>
                <a:spcPts val="1400"/>
              </a:lnSpc>
              <a:spcBef>
                <a:spcPts val="0"/>
              </a:spcBef>
              <a:buSzTx/>
              <a:buFontTx/>
              <a:buNone/>
              <a:defRPr sz="1100">
                <a:latin typeface="Arial"/>
                <a:ea typeface="Arial"/>
                <a:cs typeface="Arial"/>
                <a:sym typeface="Arial"/>
              </a:defRPr>
            </a:lvl1pPr>
          </a:lstStyle>
          <a:p>
            <a:r>
              <a:t>This is small text with 17 pt line height. You can adjust the size of the text a little, but don’t go beyond 15.5 pt. </a:t>
            </a:r>
          </a:p>
        </p:txBody>
      </p:sp>
      <p:sp>
        <p:nvSpPr>
          <p:cNvPr id="94" name="Text Placeholder 32"/>
          <p:cNvSpPr>
            <a:spLocks noGrp="1"/>
          </p:cNvSpPr>
          <p:nvPr>
            <p:ph type="body" sz="quarter" idx="22" hasCustomPrompt="1"/>
          </p:nvPr>
        </p:nvSpPr>
        <p:spPr>
          <a:xfrm>
            <a:off x="7862221" y="3331069"/>
            <a:ext cx="3201997" cy="1003186"/>
          </a:xfrm>
          <a:prstGeom prst="rect">
            <a:avLst/>
          </a:prstGeom>
        </p:spPr>
        <p:txBody>
          <a:bodyPr lIns="0" tIns="0" rIns="0" bIns="0"/>
          <a:lstStyle>
            <a:lvl1pPr marL="293247" indent="-293247">
              <a:lnSpc>
                <a:spcPts val="1400"/>
              </a:lnSpc>
              <a:spcBef>
                <a:spcPts val="0"/>
              </a:spcBef>
              <a:buFontTx/>
              <a:buAutoNum type="arabicPeriod"/>
              <a:defRPr sz="1100">
                <a:latin typeface="Arial"/>
                <a:ea typeface="Arial"/>
                <a:cs typeface="Arial"/>
                <a:sym typeface="Arial"/>
              </a:defRPr>
            </a:lvl1pPr>
          </a:lstStyle>
          <a:p>
            <a:r>
              <a:t>Small number list
This is what a list within a list does
Try not to use
These lower
Levels</a:t>
            </a:r>
          </a:p>
        </p:txBody>
      </p:sp>
      <p:sp>
        <p:nvSpPr>
          <p:cNvPr id="95" name="Text Placeholder 50"/>
          <p:cNvSpPr>
            <a:spLocks noGrp="1"/>
          </p:cNvSpPr>
          <p:nvPr>
            <p:ph type="body" sz="quarter" idx="23" hasCustomPrompt="1"/>
          </p:nvPr>
        </p:nvSpPr>
        <p:spPr>
          <a:xfrm>
            <a:off x="470665" y="2749537"/>
            <a:ext cx="3201997" cy="247241"/>
          </a:xfrm>
          <a:prstGeom prst="rect">
            <a:avLst/>
          </a:prstGeom>
        </p:spPr>
        <p:txBody>
          <a:bodyPr lIns="0" tIns="0" rIns="0" bIns="0"/>
          <a:lstStyle>
            <a:lvl1pPr marL="0" indent="0">
              <a:lnSpc>
                <a:spcPts val="1400"/>
              </a:lnSpc>
              <a:spcBef>
                <a:spcPts val="0"/>
              </a:spcBef>
              <a:buSzTx/>
              <a:buFontTx/>
              <a:buNone/>
              <a:defRPr sz="1500">
                <a:latin typeface="Arial"/>
                <a:ea typeface="Arial"/>
                <a:cs typeface="Arial"/>
                <a:sym typeface="Arial"/>
              </a:defRPr>
            </a:lvl1pPr>
          </a:lstStyle>
          <a:p>
            <a:r>
              <a:t>Small titles or subtitles</a:t>
            </a:r>
          </a:p>
        </p:txBody>
      </p:sp>
      <p:sp>
        <p:nvSpPr>
          <p:cNvPr id="96" name="Text Placeholder 50"/>
          <p:cNvSpPr>
            <a:spLocks noGrp="1"/>
          </p:cNvSpPr>
          <p:nvPr>
            <p:ph type="body" sz="quarter" idx="24" hasCustomPrompt="1"/>
          </p:nvPr>
        </p:nvSpPr>
        <p:spPr>
          <a:xfrm>
            <a:off x="7862220" y="2743487"/>
            <a:ext cx="3201997" cy="247241"/>
          </a:xfrm>
          <a:prstGeom prst="rect">
            <a:avLst/>
          </a:prstGeom>
        </p:spPr>
        <p:txBody>
          <a:bodyPr lIns="0" tIns="0" rIns="0" bIns="0"/>
          <a:lstStyle>
            <a:lvl1pPr marL="0" indent="0">
              <a:lnSpc>
                <a:spcPts val="1400"/>
              </a:lnSpc>
              <a:spcBef>
                <a:spcPts val="0"/>
              </a:spcBef>
              <a:buSzTx/>
              <a:buFontTx/>
              <a:buNone/>
              <a:defRPr sz="1500">
                <a:latin typeface="Arial"/>
                <a:ea typeface="Arial"/>
                <a:cs typeface="Arial"/>
                <a:sym typeface="Arial"/>
              </a:defRPr>
            </a:lvl1pPr>
          </a:lstStyle>
          <a:p>
            <a:r>
              <a:t>Small titles or subtitles</a:t>
            </a:r>
          </a:p>
        </p:txBody>
      </p:sp>
      <p:sp>
        <p:nvSpPr>
          <p:cNvPr id="97" name="Text Placeholder 32"/>
          <p:cNvSpPr>
            <a:spLocks noGrp="1"/>
          </p:cNvSpPr>
          <p:nvPr>
            <p:ph type="body" sz="quarter" idx="25" hasCustomPrompt="1"/>
          </p:nvPr>
        </p:nvSpPr>
        <p:spPr>
          <a:xfrm>
            <a:off x="4167185" y="4883910"/>
            <a:ext cx="3202325" cy="1582370"/>
          </a:xfrm>
          <a:prstGeom prst="rect">
            <a:avLst/>
          </a:prstGeom>
          <a:ln w="57150">
            <a:solidFill>
              <a:schemeClr val="accent1"/>
            </a:solidFill>
            <a:miter lim="800000"/>
          </a:ln>
        </p:spPr>
        <p:txBody>
          <a:bodyPr lIns="161999" tIns="161999" rIns="161999" bIns="161999"/>
          <a:lstStyle>
            <a:lvl1pPr marL="184723" indent="-184723">
              <a:lnSpc>
                <a:spcPts val="1400"/>
              </a:lnSpc>
              <a:spcBef>
                <a:spcPts val="0"/>
              </a:spcBef>
              <a:defRPr sz="1100">
                <a:latin typeface="Arial"/>
                <a:ea typeface="Arial"/>
                <a:cs typeface="Arial"/>
                <a:sym typeface="Arial"/>
              </a:defRPr>
            </a:lvl1pPr>
          </a:lstStyle>
          <a:p>
            <a:r>
              <a:t>Small bullet list
This is what a bullet within a bullet does
Try not to use
These lower
Levels </a:t>
            </a:r>
          </a:p>
        </p:txBody>
      </p:sp>
      <p:sp>
        <p:nvSpPr>
          <p:cNvPr id="98" name="Text Placeholder 32"/>
          <p:cNvSpPr>
            <a:spLocks noGrp="1"/>
          </p:cNvSpPr>
          <p:nvPr>
            <p:ph type="body" sz="quarter" idx="26" hasCustomPrompt="1"/>
          </p:nvPr>
        </p:nvSpPr>
        <p:spPr>
          <a:xfrm>
            <a:off x="470664" y="4884465"/>
            <a:ext cx="3202326" cy="1000157"/>
          </a:xfrm>
          <a:prstGeom prst="rect">
            <a:avLst/>
          </a:prstGeom>
          <a:ln w="57150">
            <a:solidFill>
              <a:schemeClr val="accent1"/>
            </a:solidFill>
            <a:miter lim="800000"/>
          </a:ln>
        </p:spPr>
        <p:txBody>
          <a:bodyPr lIns="161999" tIns="161999" rIns="161999" bIns="161999"/>
          <a:lstStyle>
            <a:lvl1pPr marL="0" indent="0" defTabSz="781995">
              <a:lnSpc>
                <a:spcPts val="1400"/>
              </a:lnSpc>
              <a:spcBef>
                <a:spcPts val="0"/>
              </a:spcBef>
              <a:buSzTx/>
              <a:buFontTx/>
              <a:buNone/>
              <a:defRPr sz="1100">
                <a:latin typeface="Arial"/>
                <a:ea typeface="Arial"/>
                <a:cs typeface="Arial"/>
                <a:sym typeface="Arial"/>
              </a:defRPr>
            </a:lvl1pPr>
          </a:lstStyle>
          <a:p>
            <a:r>
              <a:t>This is small text in a 4.5pt box. You can resize the box. Use bits from the element sheet to make it a speech bubble</a:t>
            </a:r>
          </a:p>
        </p:txBody>
      </p:sp>
      <p:sp>
        <p:nvSpPr>
          <p:cNvPr id="99" name="Text Placeholder 32"/>
          <p:cNvSpPr>
            <a:spLocks noGrp="1"/>
          </p:cNvSpPr>
          <p:nvPr>
            <p:ph type="body" sz="quarter" idx="27" hasCustomPrompt="1"/>
          </p:nvPr>
        </p:nvSpPr>
        <p:spPr>
          <a:xfrm>
            <a:off x="7860083" y="4883910"/>
            <a:ext cx="3204134" cy="1582370"/>
          </a:xfrm>
          <a:prstGeom prst="rect">
            <a:avLst/>
          </a:prstGeom>
          <a:ln w="57150">
            <a:solidFill>
              <a:schemeClr val="accent1"/>
            </a:solidFill>
            <a:miter lim="800000"/>
          </a:ln>
        </p:spPr>
        <p:txBody>
          <a:bodyPr lIns="161999" tIns="161999" rIns="161999" bIns="161999"/>
          <a:lstStyle>
            <a:lvl1pPr marL="293247" indent="-293247">
              <a:lnSpc>
                <a:spcPts val="1400"/>
              </a:lnSpc>
              <a:spcBef>
                <a:spcPts val="0"/>
              </a:spcBef>
              <a:buFontTx/>
              <a:buAutoNum type="arabicPeriod"/>
              <a:defRPr sz="1100">
                <a:latin typeface="Arial"/>
                <a:ea typeface="Arial"/>
                <a:cs typeface="Arial"/>
                <a:sym typeface="Arial"/>
              </a:defRPr>
            </a:lvl1pPr>
          </a:lstStyle>
          <a:p>
            <a:r>
              <a:t>Small number list
This is what a list within a list does
Try not to use
These lower
Levels</a:t>
            </a:r>
          </a:p>
        </p:txBody>
      </p:sp>
      <p:sp>
        <p:nvSpPr>
          <p:cNvPr id="100" name="Text Placeholder 2"/>
          <p:cNvSpPr>
            <a:spLocks noGrp="1"/>
          </p:cNvSpPr>
          <p:nvPr>
            <p:ph type="body" sz="quarter" idx="28" hasCustomPrompt="1"/>
          </p:nvPr>
        </p:nvSpPr>
        <p:spPr>
          <a:xfrm>
            <a:off x="1785530" y="6125490"/>
            <a:ext cx="2059809" cy="347573"/>
          </a:xfrm>
          <a:prstGeom prst="rect">
            <a:avLst/>
          </a:prstGeom>
          <a:solidFill>
            <a:srgbClr val="FFFFFF"/>
          </a:solidFill>
        </p:spPr>
        <p:txBody>
          <a:bodyPr lIns="72000" tIns="72000" rIns="72000" bIns="72000"/>
          <a:lstStyle>
            <a:lvl1pPr marL="0" indent="0">
              <a:buSzTx/>
              <a:buFontTx/>
              <a:buNone/>
              <a:defRPr sz="1100" cap="all">
                <a:latin typeface="Arial"/>
                <a:ea typeface="Arial"/>
                <a:cs typeface="Arial"/>
                <a:sym typeface="Arial"/>
              </a:defRPr>
            </a:lvl1pPr>
          </a:lstStyle>
          <a:p>
            <a:r>
              <a:t>Caption or date</a:t>
            </a:r>
          </a:p>
        </p:txBody>
      </p:sp>
      <p:sp>
        <p:nvSpPr>
          <p:cNvPr id="101"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solidFill>
                  <a:srgbClr val="063A55"/>
                </a:solidFill>
                <a:latin typeface="+mj-lt"/>
                <a:ea typeface="Panton SemiBold Italic"/>
                <a:cs typeface="Panton SemiBold Italic"/>
                <a:sym typeface="Panton SemiBold"/>
              </a:defRPr>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a:solidFill>
                  <a:srgbClr val="888888"/>
                </a:solidFill>
              </a:defRPr>
            </a:lvl1pPr>
            <a:lvl2pPr marL="0" indent="457200">
              <a:buSzTx/>
              <a:buFontTx/>
              <a:buNone/>
              <a:defRPr>
                <a:solidFill>
                  <a:srgbClr val="888888"/>
                </a:solidFill>
              </a:defRPr>
            </a:lvl2pPr>
            <a:lvl3pPr marL="0" indent="914400">
              <a:buSzTx/>
              <a:buFontTx/>
              <a:buNone/>
              <a:defRPr>
                <a:solidFill>
                  <a:srgbClr val="888888"/>
                </a:solidFill>
              </a:defRPr>
            </a:lvl3pPr>
            <a:lvl4pPr marL="0" indent="1371600">
              <a:buSzTx/>
              <a:buFontTx/>
              <a:buNone/>
              <a:defRPr>
                <a:solidFill>
                  <a:srgbClr val="888888"/>
                </a:solidFill>
              </a:defRPr>
            </a:lvl4pPr>
            <a:lvl5pPr marL="0" indent="1828800">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lvl1pPr>
              <a:defRPr sz="3800">
                <a:latin typeface="+mj-lt"/>
                <a:ea typeface="Panton SemiBold Italic"/>
                <a:cs typeface="Panton SemiBold Italic"/>
                <a:sym typeface="Panton SemiBold"/>
              </a:defRPr>
            </a:lvl1p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lvl1pPr marL="195942" indent="-195942"/>
            <a:lvl2pPr marL="685800" indent="-228600"/>
            <a:lvl3pPr marL="1188719" indent="-274319"/>
            <a:lvl4pPr marL="1676400" indent="-304800"/>
            <a:lvl5pPr marL="2133600" indent="-304800"/>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938211" y="365125"/>
            <a:ext cx="10417177" cy="1325563"/>
          </a:xfrm>
          <a:prstGeom prst="rect">
            <a:avLst/>
          </a:prstGeom>
        </p:spPr>
        <p:txBody>
          <a:bodyPr/>
          <a:lstStyle>
            <a:lvl1pPr>
              <a:defRPr sz="3800">
                <a:latin typeface="+mj-lt"/>
                <a:ea typeface="Panton SemiBold Italic"/>
                <a:cs typeface="Panton SemiBold Italic"/>
                <a:sym typeface="Panton SemiBold"/>
              </a:defRPr>
            </a:lvl1pPr>
          </a:lstStyle>
          <a:p>
            <a:r>
              <a:t>Title Text</a:t>
            </a:r>
          </a:p>
        </p:txBody>
      </p:sp>
      <p:sp>
        <p:nvSpPr>
          <p:cNvPr id="48" name="Body Level One…"/>
          <p:cNvSpPr txBox="1">
            <a:spLocks noGrp="1"/>
          </p:cNvSpPr>
          <p:nvPr>
            <p:ph type="body" sz="quarter" idx="1"/>
          </p:nvPr>
        </p:nvSpPr>
        <p:spPr>
          <a:xfrm>
            <a:off x="938211" y="4058603"/>
            <a:ext cx="5157789" cy="823913"/>
          </a:xfrm>
          <a:prstGeom prst="rect">
            <a:avLst/>
          </a:prstGeom>
        </p:spPr>
        <p:txBody>
          <a:bodyPr anchor="b"/>
          <a:lstStyle>
            <a:lvl1pPr marL="0" indent="0">
              <a:buSzTx/>
              <a:buFontTx/>
              <a:buNone/>
              <a:defRPr b="1"/>
            </a:lvl1pPr>
            <a:lvl2pPr marL="0" indent="457200">
              <a:buSzTx/>
              <a:buFontTx/>
              <a:buNone/>
              <a:defRPr b="1"/>
            </a:lvl2pPr>
            <a:lvl3pPr marL="0" indent="914400">
              <a:buSzTx/>
              <a:buFontTx/>
              <a:buNone/>
              <a:defRPr b="1"/>
            </a:lvl3pPr>
            <a:lvl4pPr marL="0" indent="1371600">
              <a:buSzTx/>
              <a:buFontTx/>
              <a:buNone/>
              <a:defRPr b="1"/>
            </a:lvl4pPr>
            <a:lvl5pPr marL="0" indent="1828800">
              <a:buSzTx/>
              <a:buFontTx/>
              <a:buNone/>
              <a:defRPr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lvl1pPr>
              <a:defRPr sz="3800">
                <a:latin typeface="+mj-lt"/>
                <a:ea typeface="Panton SemiBold Italic"/>
                <a:cs typeface="Panton SemiBold Italic"/>
                <a:sym typeface="Panton SemiBold"/>
              </a:defRPr>
            </a:lvl1p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2400">
                <a:solidFill>
                  <a:srgbClr val="69255A"/>
                </a:solidFill>
              </a:defRPr>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marL="228600" indent="-228600">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2400">
                <a:solidFill>
                  <a:srgbClr val="69255A"/>
                </a:solidFill>
              </a:defRPr>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2pPr marL="635000" indent="-177800"/>
            <a:lvl3pPr marL="1127760" indent="-213360"/>
            <a:lvl4pPr marL="1608666" indent="-237066"/>
            <a:lvl5pPr marL="2065866" indent="-237066"/>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l" defTabSz="914400" latinLnBrk="0">
        <a:lnSpc>
          <a:spcPct val="90000"/>
        </a:lnSpc>
        <a:spcBef>
          <a:spcPts val="0"/>
        </a:spcBef>
        <a:spcAft>
          <a:spcPts val="0"/>
        </a:spcAft>
        <a:buClrTx/>
        <a:buSzTx/>
        <a:buFontTx/>
        <a:buNone/>
        <a:tabLst/>
        <a:defRPr sz="3600" b="1" i="0" u="none" strike="noStrike" cap="none" spc="0" baseline="0">
          <a:solidFill>
            <a:srgbClr val="47AEB9"/>
          </a:solidFill>
          <a:uFillTx/>
          <a:latin typeface="+mj-lt"/>
          <a:ea typeface="Panton Bold"/>
          <a:cs typeface="Panton Bold"/>
          <a:sym typeface="Panton"/>
        </a:defRPr>
      </a:lvl1pPr>
      <a:lvl2pPr marL="0" marR="0" indent="0" algn="l" defTabSz="914400" latinLnBrk="0">
        <a:lnSpc>
          <a:spcPct val="90000"/>
        </a:lnSpc>
        <a:spcBef>
          <a:spcPts val="0"/>
        </a:spcBef>
        <a:spcAft>
          <a:spcPts val="0"/>
        </a:spcAft>
        <a:buClrTx/>
        <a:buSzTx/>
        <a:buFontTx/>
        <a:buNone/>
        <a:tabLst/>
        <a:defRPr sz="3600" b="1" i="0" u="none" strike="noStrike" cap="none" spc="0" baseline="0">
          <a:solidFill>
            <a:srgbClr val="47AEB9"/>
          </a:solidFill>
          <a:uFillTx/>
          <a:latin typeface="Panton Bold"/>
          <a:ea typeface="Panton Bold"/>
          <a:cs typeface="Panton Bold"/>
          <a:sym typeface="Panton"/>
        </a:defRPr>
      </a:lvl2pPr>
      <a:lvl3pPr marL="0" marR="0" indent="0" algn="l" defTabSz="914400" latinLnBrk="0">
        <a:lnSpc>
          <a:spcPct val="90000"/>
        </a:lnSpc>
        <a:spcBef>
          <a:spcPts val="0"/>
        </a:spcBef>
        <a:spcAft>
          <a:spcPts val="0"/>
        </a:spcAft>
        <a:buClrTx/>
        <a:buSzTx/>
        <a:buFontTx/>
        <a:buNone/>
        <a:tabLst/>
        <a:defRPr sz="3600" b="1" i="0" u="none" strike="noStrike" cap="none" spc="0" baseline="0">
          <a:solidFill>
            <a:srgbClr val="47AEB9"/>
          </a:solidFill>
          <a:uFillTx/>
          <a:latin typeface="Panton Bold"/>
          <a:ea typeface="Panton Bold"/>
          <a:cs typeface="Panton Bold"/>
          <a:sym typeface="Panton"/>
        </a:defRPr>
      </a:lvl3pPr>
      <a:lvl4pPr marL="0" marR="0" indent="0" algn="l" defTabSz="914400" latinLnBrk="0">
        <a:lnSpc>
          <a:spcPct val="90000"/>
        </a:lnSpc>
        <a:spcBef>
          <a:spcPts val="0"/>
        </a:spcBef>
        <a:spcAft>
          <a:spcPts val="0"/>
        </a:spcAft>
        <a:buClrTx/>
        <a:buSzTx/>
        <a:buFontTx/>
        <a:buNone/>
        <a:tabLst/>
        <a:defRPr sz="3600" b="1" i="0" u="none" strike="noStrike" cap="none" spc="0" baseline="0">
          <a:solidFill>
            <a:srgbClr val="47AEB9"/>
          </a:solidFill>
          <a:uFillTx/>
          <a:latin typeface="Panton Bold"/>
          <a:ea typeface="Panton Bold"/>
          <a:cs typeface="Panton Bold"/>
          <a:sym typeface="Panton"/>
        </a:defRPr>
      </a:lvl4pPr>
      <a:lvl5pPr marL="0" marR="0" indent="0" algn="l" defTabSz="914400" latinLnBrk="0">
        <a:lnSpc>
          <a:spcPct val="90000"/>
        </a:lnSpc>
        <a:spcBef>
          <a:spcPts val="0"/>
        </a:spcBef>
        <a:spcAft>
          <a:spcPts val="0"/>
        </a:spcAft>
        <a:buClrTx/>
        <a:buSzTx/>
        <a:buFontTx/>
        <a:buNone/>
        <a:tabLst/>
        <a:defRPr sz="3600" b="1" i="0" u="none" strike="noStrike" cap="none" spc="0" baseline="0">
          <a:solidFill>
            <a:srgbClr val="47AEB9"/>
          </a:solidFill>
          <a:uFillTx/>
          <a:latin typeface="Panton Bold"/>
          <a:ea typeface="Panton Bold"/>
          <a:cs typeface="Panton Bold"/>
          <a:sym typeface="Panton"/>
        </a:defRPr>
      </a:lvl5pPr>
      <a:lvl6pPr marL="0" marR="0" indent="0" algn="l" defTabSz="914400" latinLnBrk="0">
        <a:lnSpc>
          <a:spcPct val="90000"/>
        </a:lnSpc>
        <a:spcBef>
          <a:spcPts val="0"/>
        </a:spcBef>
        <a:spcAft>
          <a:spcPts val="0"/>
        </a:spcAft>
        <a:buClrTx/>
        <a:buSzTx/>
        <a:buFontTx/>
        <a:buNone/>
        <a:tabLst/>
        <a:defRPr sz="3600" b="1" i="0" u="none" strike="noStrike" cap="none" spc="0" baseline="0">
          <a:solidFill>
            <a:srgbClr val="47AEB9"/>
          </a:solidFill>
          <a:uFillTx/>
          <a:latin typeface="Panton Bold"/>
          <a:ea typeface="Panton Bold"/>
          <a:cs typeface="Panton Bold"/>
          <a:sym typeface="Panton"/>
        </a:defRPr>
      </a:lvl6pPr>
      <a:lvl7pPr marL="0" marR="0" indent="0" algn="l" defTabSz="914400" latinLnBrk="0">
        <a:lnSpc>
          <a:spcPct val="90000"/>
        </a:lnSpc>
        <a:spcBef>
          <a:spcPts val="0"/>
        </a:spcBef>
        <a:spcAft>
          <a:spcPts val="0"/>
        </a:spcAft>
        <a:buClrTx/>
        <a:buSzTx/>
        <a:buFontTx/>
        <a:buNone/>
        <a:tabLst/>
        <a:defRPr sz="3600" b="1" i="0" u="none" strike="noStrike" cap="none" spc="0" baseline="0">
          <a:solidFill>
            <a:srgbClr val="47AEB9"/>
          </a:solidFill>
          <a:uFillTx/>
          <a:latin typeface="Panton Bold"/>
          <a:ea typeface="Panton Bold"/>
          <a:cs typeface="Panton Bold"/>
          <a:sym typeface="Panton"/>
        </a:defRPr>
      </a:lvl7pPr>
      <a:lvl8pPr marL="0" marR="0" indent="0" algn="l" defTabSz="914400" latinLnBrk="0">
        <a:lnSpc>
          <a:spcPct val="90000"/>
        </a:lnSpc>
        <a:spcBef>
          <a:spcPts val="0"/>
        </a:spcBef>
        <a:spcAft>
          <a:spcPts val="0"/>
        </a:spcAft>
        <a:buClrTx/>
        <a:buSzTx/>
        <a:buFontTx/>
        <a:buNone/>
        <a:tabLst/>
        <a:defRPr sz="3600" b="1" i="0" u="none" strike="noStrike" cap="none" spc="0" baseline="0">
          <a:solidFill>
            <a:srgbClr val="47AEB9"/>
          </a:solidFill>
          <a:uFillTx/>
          <a:latin typeface="Panton Bold"/>
          <a:ea typeface="Panton Bold"/>
          <a:cs typeface="Panton Bold"/>
          <a:sym typeface="Panton"/>
        </a:defRPr>
      </a:lvl8pPr>
      <a:lvl9pPr marL="0" marR="0" indent="0" algn="l" defTabSz="914400" latinLnBrk="0">
        <a:lnSpc>
          <a:spcPct val="90000"/>
        </a:lnSpc>
        <a:spcBef>
          <a:spcPts val="0"/>
        </a:spcBef>
        <a:spcAft>
          <a:spcPts val="0"/>
        </a:spcAft>
        <a:buClrTx/>
        <a:buSzTx/>
        <a:buFontTx/>
        <a:buNone/>
        <a:tabLst/>
        <a:defRPr sz="3600" b="1" i="0" u="none" strike="noStrike" cap="none" spc="0" baseline="0">
          <a:solidFill>
            <a:srgbClr val="47AEB9"/>
          </a:solidFill>
          <a:uFillTx/>
          <a:latin typeface="Panton Bold"/>
          <a:ea typeface="Panton Bold"/>
          <a:cs typeface="Panton Bold"/>
          <a:sym typeface="Panton"/>
        </a:defRPr>
      </a:lvl9pPr>
    </p:titleStyle>
    <p:bodyStyle>
      <a:lvl1pPr marL="152400" marR="0" indent="-1524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mj-lt"/>
          <a:ea typeface="Panton"/>
          <a:cs typeface="Panton"/>
          <a:sym typeface="Panton"/>
        </a:defRPr>
      </a:lvl1pPr>
      <a:lvl2pPr marL="685800" marR="0" indent="-2286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mj-lt"/>
          <a:ea typeface="Panton"/>
          <a:cs typeface="Panton"/>
          <a:sym typeface="Panton"/>
        </a:defRPr>
      </a:lvl2pPr>
      <a:lvl3pPr marL="1188719" marR="0" indent="-274319"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mj-lt"/>
          <a:ea typeface="Panton"/>
          <a:cs typeface="Panton"/>
          <a:sym typeface="Panton"/>
        </a:defRPr>
      </a:lvl3pPr>
      <a:lvl4pPr marL="16764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mj-lt"/>
          <a:ea typeface="Panton"/>
          <a:cs typeface="Panton"/>
          <a:sym typeface="Panton"/>
        </a:defRPr>
      </a:lvl4pPr>
      <a:lvl5pPr marL="21336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mj-lt"/>
          <a:ea typeface="Panton"/>
          <a:cs typeface="Panton"/>
          <a:sym typeface="Panton"/>
        </a:defRPr>
      </a:lvl5pPr>
      <a:lvl6pPr marL="25908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Panton"/>
          <a:ea typeface="Panton"/>
          <a:cs typeface="Panton"/>
          <a:sym typeface="Panton"/>
        </a:defRPr>
      </a:lvl6pPr>
      <a:lvl7pPr marL="30480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Panton"/>
          <a:ea typeface="Panton"/>
          <a:cs typeface="Panton"/>
          <a:sym typeface="Panton"/>
        </a:defRPr>
      </a:lvl7pPr>
      <a:lvl8pPr marL="35052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Panton"/>
          <a:ea typeface="Panton"/>
          <a:cs typeface="Panton"/>
          <a:sym typeface="Panton"/>
        </a:defRPr>
      </a:lvl8pPr>
      <a:lvl9pPr marL="3962400" marR="0" indent="-304800" algn="l" defTabSz="914400" rtl="0" latinLnBrk="0">
        <a:lnSpc>
          <a:spcPct val="90000"/>
        </a:lnSpc>
        <a:spcBef>
          <a:spcPts val="1000"/>
        </a:spcBef>
        <a:spcAft>
          <a:spcPts val="0"/>
        </a:spcAft>
        <a:buClrTx/>
        <a:buSzPct val="100000"/>
        <a:buFont typeface="Arial"/>
        <a:buChar char="•"/>
        <a:tabLst/>
        <a:defRPr sz="2400" b="0" i="0" u="none" strike="noStrike" cap="none" spc="0" baseline="0">
          <a:solidFill>
            <a:srgbClr val="000000"/>
          </a:solidFill>
          <a:uFillTx/>
          <a:latin typeface="Panton"/>
          <a:ea typeface="Panton"/>
          <a:cs typeface="Panton"/>
          <a:sym typeface="Panton"/>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arah.teacher@impactinvest.org.uk"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11.xml"/><Relationship Id="rId16"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19" Type="http://schemas.openxmlformats.org/officeDocument/2006/relationships/image" Target="../media/image31.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3.png"/><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sarah.teacher@impactinvest.org.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23315-2480-8DD0-91FA-80F55916982A}"/>
              </a:ext>
            </a:extLst>
          </p:cNvPr>
          <p:cNvSpPr>
            <a:spLocks noGrp="1"/>
          </p:cNvSpPr>
          <p:nvPr>
            <p:ph type="title"/>
          </p:nvPr>
        </p:nvSpPr>
        <p:spPr/>
        <p:txBody>
          <a:bodyPr/>
          <a:lstStyle/>
          <a:p>
            <a:r>
              <a:rPr lang="en-US"/>
              <a:t>How to use this resource</a:t>
            </a:r>
          </a:p>
        </p:txBody>
      </p:sp>
      <p:sp>
        <p:nvSpPr>
          <p:cNvPr id="3" name="Text Placeholder 2">
            <a:extLst>
              <a:ext uri="{FF2B5EF4-FFF2-40B4-BE49-F238E27FC236}">
                <a16:creationId xmlns:a16="http://schemas.microsoft.com/office/drawing/2014/main" id="{CC50B669-A2A6-9F15-6F93-21CC0C403A74}"/>
              </a:ext>
            </a:extLst>
          </p:cNvPr>
          <p:cNvSpPr>
            <a:spLocks noGrp="1"/>
          </p:cNvSpPr>
          <p:nvPr>
            <p:ph type="body" idx="1"/>
          </p:nvPr>
        </p:nvSpPr>
        <p:spPr>
          <a:xfrm>
            <a:off x="838200" y="1690688"/>
            <a:ext cx="10515600" cy="4351338"/>
          </a:xfrm>
        </p:spPr>
        <p:txBody>
          <a:bodyPr lIns="45719" tIns="45720" rIns="45719" bIns="45720" anchor="t">
            <a:normAutofit fontScale="85000" lnSpcReduction="20000"/>
          </a:bodyPr>
          <a:lstStyle/>
          <a:p>
            <a:pPr marL="0" indent="0">
              <a:buNone/>
            </a:pPr>
            <a:r>
              <a:rPr lang="en-US"/>
              <a:t>This presentation is a tool to facilitate conversations about impact investing for charitable foundations. </a:t>
            </a:r>
          </a:p>
          <a:p>
            <a:pPr marL="0" indent="0">
              <a:buNone/>
            </a:pPr>
            <a:endParaRPr lang="en-US"/>
          </a:p>
          <a:p>
            <a:pPr marL="0" indent="0">
              <a:buNone/>
            </a:pPr>
            <a:r>
              <a:rPr lang="en-US"/>
              <a:t>It seeks to inform stakeholders on what impact investing is,  bust myths that present an obstacle to embarking on an impact investing strategy, highlight key arguments for impact investing for foundations, and provide practical steps on how to get started. It closes with prompt questions to stimulate discussion. </a:t>
            </a:r>
          </a:p>
          <a:p>
            <a:pPr marL="0" indent="0">
              <a:buNone/>
            </a:pPr>
            <a:endParaRPr lang="en-US"/>
          </a:p>
          <a:p>
            <a:pPr marL="0" indent="0">
              <a:buNone/>
            </a:pPr>
            <a:r>
              <a:rPr lang="en-US"/>
              <a:t>This presentation contains detailed speaker notes and is designed to be customised and tailored to the individual needs of charitable foundations and family offices. Please do delete or add content as is useful to you and your </a:t>
            </a:r>
            <a:r>
              <a:rPr lang="en-US" err="1"/>
              <a:t>organisation</a:t>
            </a:r>
            <a:r>
              <a:rPr lang="en-US"/>
              <a:t>.</a:t>
            </a:r>
          </a:p>
          <a:p>
            <a:pPr marL="0" indent="0">
              <a:buNone/>
            </a:pPr>
            <a:endParaRPr lang="en-US"/>
          </a:p>
          <a:p>
            <a:pPr marL="0" indent="0">
              <a:buNone/>
            </a:pPr>
            <a:r>
              <a:rPr lang="en-US"/>
              <a:t>While the presentation has been written so that any individual could deliver it, the Impact Investing Institute is also happy to speak to its contents. Should you wish one of the Institute team to deliver a version of this presentation please be in touch with </a:t>
            </a:r>
            <a:r>
              <a:rPr lang="en-US">
                <a:hlinkClick r:id="rId2"/>
              </a:rPr>
              <a:t>sarah.teacher@impactinvest.org.uk</a:t>
            </a:r>
            <a:r>
              <a:rPr lang="en-US"/>
              <a:t> </a:t>
            </a:r>
          </a:p>
          <a:p>
            <a:pPr marL="0" indent="0">
              <a:buNone/>
            </a:pPr>
            <a:endParaRPr lang="en-US"/>
          </a:p>
          <a:p>
            <a:pPr marL="0" indent="0">
              <a:buNone/>
            </a:pPr>
            <a:endParaRPr lang="en-US"/>
          </a:p>
        </p:txBody>
      </p:sp>
    </p:spTree>
    <p:extLst>
      <p:ext uri="{BB962C8B-B14F-4D97-AF65-F5344CB8AC3E}">
        <p14:creationId xmlns:p14="http://schemas.microsoft.com/office/powerpoint/2010/main" val="331552464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Rectangle"/>
          <p:cNvSpPr/>
          <p:nvPr/>
        </p:nvSpPr>
        <p:spPr>
          <a:xfrm>
            <a:off x="-12700" y="-25400"/>
            <a:ext cx="12217400" cy="6908800"/>
          </a:xfrm>
          <a:prstGeom prst="rect">
            <a:avLst/>
          </a:prstGeom>
          <a:solidFill>
            <a:srgbClr val="47AEB9"/>
          </a:solidFill>
          <a:ln w="12700">
            <a:noFill/>
            <a:miter/>
          </a:ln>
        </p:spPr>
        <p:txBody>
          <a:bodyPr lIns="45719" rIns="45719" anchor="ctr"/>
          <a:lstStyle/>
          <a:p>
            <a:pPr algn="l">
              <a:defRPr sz="1800">
                <a:solidFill>
                  <a:srgbClr val="000000"/>
                </a:solidFill>
              </a:defRPr>
            </a:pPr>
            <a:endParaRPr/>
          </a:p>
        </p:txBody>
      </p:sp>
      <p:sp>
        <p:nvSpPr>
          <p:cNvPr id="164" name="Why should charities invest with impact?"/>
          <p:cNvSpPr txBox="1">
            <a:spLocks noGrp="1"/>
          </p:cNvSpPr>
          <p:nvPr>
            <p:ph type="title"/>
          </p:nvPr>
        </p:nvSpPr>
        <p:spPr>
          <a:xfrm>
            <a:off x="4935220" y="1155064"/>
            <a:ext cx="5788643" cy="1325564"/>
          </a:xfrm>
          <a:prstGeom prst="rect">
            <a:avLst/>
          </a:prstGeom>
        </p:spPr>
        <p:txBody>
          <a:bodyPr lIns="45719" tIns="45720" rIns="45719" bIns="45720" anchor="ctr">
            <a:normAutofit/>
          </a:bodyPr>
          <a:lstStyle>
            <a:lvl1pPr>
              <a:defRPr>
                <a:solidFill>
                  <a:srgbClr val="FFFFFF"/>
                </a:solidFill>
              </a:defRPr>
            </a:lvl1pPr>
          </a:lstStyle>
          <a:p>
            <a:r>
              <a:rPr lang="en-GB"/>
              <a:t>How could impact investing help us?</a:t>
            </a:r>
            <a:endParaRPr/>
          </a:p>
        </p:txBody>
      </p:sp>
      <p:sp>
        <p:nvSpPr>
          <p:cNvPr id="165" name="More capital driving positive impacts and public benefit outcomes…"/>
          <p:cNvSpPr txBox="1">
            <a:spLocks noGrp="1"/>
          </p:cNvSpPr>
          <p:nvPr>
            <p:ph type="body" sz="half" idx="1"/>
          </p:nvPr>
        </p:nvSpPr>
        <p:spPr>
          <a:xfrm>
            <a:off x="4884330" y="2601163"/>
            <a:ext cx="6434601" cy="2850953"/>
          </a:xfrm>
          <a:prstGeom prst="rect">
            <a:avLst/>
          </a:prstGeom>
        </p:spPr>
        <p:txBody>
          <a:bodyPr lIns="45719" tIns="45720" rIns="45719" bIns="45720" anchor="t">
            <a:normAutofit fontScale="92500" lnSpcReduction="10000"/>
          </a:bodyPr>
          <a:lstStyle/>
          <a:p>
            <a:pPr marL="457200" indent="-457200" defTabSz="905255">
              <a:lnSpc>
                <a:spcPct val="100000"/>
              </a:lnSpc>
              <a:spcBef>
                <a:spcPts val="900"/>
              </a:spcBef>
              <a:buFont typeface="+mj-lt"/>
              <a:buAutoNum type="arabicPeriod"/>
              <a:defRPr sz="2178">
                <a:solidFill>
                  <a:srgbClr val="FFFFFF"/>
                </a:solidFill>
              </a:defRPr>
            </a:pPr>
            <a:r>
              <a:rPr sz="2150"/>
              <a:t>More capital driving positive impacts and public benefit outcomes</a:t>
            </a:r>
            <a:r>
              <a:rPr lang="en-GB" sz="2150"/>
              <a:t> </a:t>
            </a:r>
            <a:endParaRPr/>
          </a:p>
          <a:p>
            <a:pPr marL="457200" indent="-457200" defTabSz="905255">
              <a:lnSpc>
                <a:spcPct val="100000"/>
              </a:lnSpc>
              <a:spcBef>
                <a:spcPts val="900"/>
              </a:spcBef>
              <a:buFont typeface="+mj-lt"/>
              <a:buAutoNum type="arabicPeriod"/>
              <a:defRPr sz="2178">
                <a:solidFill>
                  <a:srgbClr val="FFFFFF"/>
                </a:solidFill>
              </a:defRPr>
            </a:pPr>
            <a:r>
              <a:rPr sz="2150"/>
              <a:t>Unlock new strategies to help meet </a:t>
            </a:r>
            <a:r>
              <a:rPr lang="en-GB" sz="2150"/>
              <a:t>our</a:t>
            </a:r>
            <a:r>
              <a:rPr sz="2150"/>
              <a:t> mission</a:t>
            </a:r>
            <a:r>
              <a:rPr lang="en-GB" sz="2150"/>
              <a:t> </a:t>
            </a:r>
            <a:endParaRPr sz="2150"/>
          </a:p>
          <a:p>
            <a:pPr marL="457200" indent="-457200" defTabSz="905255">
              <a:lnSpc>
                <a:spcPct val="100000"/>
              </a:lnSpc>
              <a:spcBef>
                <a:spcPts val="900"/>
              </a:spcBef>
              <a:buFont typeface="+mj-lt"/>
              <a:buAutoNum type="arabicPeriod"/>
              <a:defRPr sz="2178">
                <a:solidFill>
                  <a:srgbClr val="FFFFFF"/>
                </a:solidFill>
              </a:defRPr>
            </a:pPr>
            <a:r>
              <a:rPr sz="2150"/>
              <a:t>Reputational considerations</a:t>
            </a:r>
            <a:r>
              <a:rPr lang="en-GB" sz="2150"/>
              <a:t> </a:t>
            </a:r>
            <a:endParaRPr sz="2150"/>
          </a:p>
          <a:p>
            <a:pPr marL="457200" indent="-457200" defTabSz="905255">
              <a:lnSpc>
                <a:spcPct val="100000"/>
              </a:lnSpc>
              <a:spcBef>
                <a:spcPts val="900"/>
              </a:spcBef>
              <a:buFont typeface="+mj-lt"/>
              <a:buAutoNum type="arabicPeriod"/>
              <a:defRPr sz="2178">
                <a:solidFill>
                  <a:srgbClr val="FFFFFF"/>
                </a:solidFill>
              </a:defRPr>
            </a:pPr>
            <a:r>
              <a:rPr sz="2150"/>
              <a:t>Catalysing change in other investors and in the capital markets more broadly</a:t>
            </a:r>
            <a:endParaRPr lang="en-GB"/>
          </a:p>
          <a:p>
            <a:pPr marL="457200" indent="-457200" defTabSz="905255">
              <a:lnSpc>
                <a:spcPct val="100000"/>
              </a:lnSpc>
              <a:spcBef>
                <a:spcPts val="900"/>
              </a:spcBef>
              <a:buFont typeface="+mj-lt"/>
              <a:buAutoNum type="arabicPeriod"/>
              <a:defRPr sz="2178">
                <a:solidFill>
                  <a:srgbClr val="FFFFFF"/>
                </a:solidFill>
              </a:defRPr>
            </a:pPr>
            <a:r>
              <a:rPr lang="en-GB" sz="2150"/>
              <a:t>Improving the long-term effectiveness and accountability of capital</a:t>
            </a:r>
            <a:endParaRPr sz="2150"/>
          </a:p>
        </p:txBody>
      </p:sp>
      <p:pic>
        <p:nvPicPr>
          <p:cNvPr id="166" name="joel-vodell-8Ogfqvw15Rg-unsplash.jpg" descr="joel-vodell-8Ogfqvw15Rg-unsplas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2700" y="-50798"/>
            <a:ext cx="3835523" cy="69088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itle 1"/>
          <p:cNvSpPr txBox="1">
            <a:spLocks noGrp="1"/>
          </p:cNvSpPr>
          <p:nvPr>
            <p:ph type="title"/>
          </p:nvPr>
        </p:nvSpPr>
        <p:spPr>
          <a:prstGeom prst="rect">
            <a:avLst/>
          </a:prstGeom>
        </p:spPr>
        <p:txBody>
          <a:bodyPr/>
          <a:lstStyle/>
          <a:p>
            <a:r>
              <a:t> </a:t>
            </a:r>
          </a:p>
        </p:txBody>
      </p:sp>
      <p:sp>
        <p:nvSpPr>
          <p:cNvPr id="177" name="www.impactinvest.org.uk"/>
          <p:cNvSpPr txBox="1"/>
          <p:nvPr/>
        </p:nvSpPr>
        <p:spPr>
          <a:xfrm>
            <a:off x="375919" y="6311900"/>
            <a:ext cx="1680231" cy="24830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gn="l">
              <a:defRPr sz="1200">
                <a:solidFill>
                  <a:srgbClr val="002060"/>
                </a:solidFill>
              </a:defRPr>
            </a:lvl1pPr>
          </a:lstStyle>
          <a:p>
            <a:r>
              <a:rPr err="1"/>
              <a:t>www.impactinvest.org.uk</a:t>
            </a:r>
            <a:endParaRPr/>
          </a:p>
        </p:txBody>
      </p:sp>
      <p:grpSp>
        <p:nvGrpSpPr>
          <p:cNvPr id="182" name="Group"/>
          <p:cNvGrpSpPr>
            <a:grpSpLocks noChangeAspect="1"/>
          </p:cNvGrpSpPr>
          <p:nvPr/>
        </p:nvGrpSpPr>
        <p:grpSpPr>
          <a:xfrm>
            <a:off x="7573490" y="1411951"/>
            <a:ext cx="4034097" cy="4034097"/>
            <a:chOff x="0" y="0"/>
            <a:chExt cx="4034095" cy="4034095"/>
          </a:xfrm>
          <a:solidFill>
            <a:schemeClr val="accent4"/>
          </a:solidFill>
        </p:grpSpPr>
        <p:sp>
          <p:nvSpPr>
            <p:cNvPr id="178" name="Circle"/>
            <p:cNvSpPr/>
            <p:nvPr/>
          </p:nvSpPr>
          <p:spPr>
            <a:xfrm>
              <a:off x="0" y="0"/>
              <a:ext cx="4034095" cy="4034095"/>
            </a:xfrm>
            <a:prstGeom prst="ellipse">
              <a:avLst/>
            </a:prstGeom>
            <a:grpFill/>
            <a:ln w="12700" cap="flat">
              <a:noFill/>
              <a:miter lim="400000"/>
            </a:ln>
            <a:effectLst/>
          </p:spPr>
          <p:txBody>
            <a:bodyPr wrap="square" lIns="45719" tIns="45719" rIns="45719" bIns="45719" numCol="1" anchor="ctr">
              <a:noAutofit/>
            </a:bodyPr>
            <a:lstStyle/>
            <a:p>
              <a:pPr algn="l">
                <a:defRPr sz="1800">
                  <a:solidFill>
                    <a:srgbClr val="000000"/>
                  </a:solidFill>
                </a:defRPr>
              </a:pPr>
              <a:endParaRPr/>
            </a:p>
          </p:txBody>
        </p:sp>
        <p:sp>
          <p:nvSpPr>
            <p:cNvPr id="179" name="Circle"/>
            <p:cNvSpPr>
              <a:spLocks noChangeAspect="1"/>
            </p:cNvSpPr>
            <p:nvPr/>
          </p:nvSpPr>
          <p:spPr>
            <a:xfrm>
              <a:off x="648614" y="484012"/>
              <a:ext cx="1471939" cy="1471940"/>
            </a:xfrm>
            <a:prstGeom prst="ellipse">
              <a:avLst/>
            </a:prstGeom>
            <a:grpFill/>
            <a:ln w="12700" cap="flat">
              <a:noFill/>
              <a:miter lim="400000"/>
            </a:ln>
            <a:effectLst/>
          </p:spPr>
          <p:txBody>
            <a:bodyPr wrap="square" lIns="45719" tIns="45719" rIns="45719" bIns="45719" numCol="1" anchor="ctr">
              <a:noAutofit/>
            </a:bodyPr>
            <a:lstStyle/>
            <a:p>
              <a:pPr algn="l">
                <a:defRPr sz="1800">
                  <a:solidFill>
                    <a:srgbClr val="000000"/>
                  </a:solidFill>
                </a:defRPr>
              </a:pPr>
              <a:endParaRPr/>
            </a:p>
          </p:txBody>
        </p:sp>
        <p:sp>
          <p:nvSpPr>
            <p:cNvPr id="180" name="£xxx…"/>
            <p:cNvSpPr txBox="1"/>
            <p:nvPr/>
          </p:nvSpPr>
          <p:spPr>
            <a:xfrm>
              <a:off x="724491" y="2323531"/>
              <a:ext cx="2680361" cy="1069228"/>
            </a:xfrm>
            <a:prstGeom prst="rect">
              <a:avLst/>
            </a:prstGeom>
            <a:grp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noAutofit/>
            </a:bodyPr>
            <a:lstStyle/>
            <a:p>
              <a:pPr>
                <a:defRPr sz="2200" b="1">
                  <a:latin typeface="Panton Bold"/>
                  <a:ea typeface="Panton Bold"/>
                  <a:cs typeface="Panton Bold"/>
                  <a:sym typeface="Panton"/>
                </a:defRPr>
              </a:pPr>
              <a:r>
                <a:rPr>
                  <a:latin typeface="Calibri"/>
                </a:rPr>
                <a:t>£</a:t>
              </a:r>
              <a:r>
                <a:rPr lang="en-GB">
                  <a:latin typeface="Calibri"/>
                </a:rPr>
                <a:t>1b</a:t>
              </a:r>
              <a:endParaRPr lang="en-US">
                <a:latin typeface="Calibri"/>
              </a:endParaRPr>
            </a:p>
            <a:p>
              <a:pPr>
                <a:defRPr sz="2200" b="1">
                  <a:latin typeface="Panton Bold"/>
                  <a:ea typeface="Panton Bold"/>
                  <a:cs typeface="Panton Bold"/>
                  <a:sym typeface="Panton"/>
                </a:defRPr>
              </a:pPr>
              <a:r>
                <a:rPr>
                  <a:latin typeface="Calibri"/>
                </a:rPr>
                <a:t>Endowment invested</a:t>
              </a:r>
              <a:r>
                <a:rPr lang="en-GB">
                  <a:latin typeface="Calibri"/>
                </a:rPr>
                <a:t> </a:t>
              </a:r>
              <a:endParaRPr>
                <a:latin typeface="Calibri"/>
              </a:endParaRPr>
            </a:p>
            <a:p>
              <a:pPr>
                <a:defRPr sz="2200" b="1">
                  <a:latin typeface="Panton Bold"/>
                  <a:ea typeface="Panton Bold"/>
                  <a:cs typeface="Panton Bold"/>
                  <a:sym typeface="Panton"/>
                </a:defRPr>
              </a:pPr>
              <a:r>
                <a:rPr>
                  <a:latin typeface="Calibri"/>
                </a:rPr>
                <a:t>in capital markets</a:t>
              </a:r>
              <a:r>
                <a:rPr lang="en-GB">
                  <a:latin typeface="Calibri"/>
                </a:rPr>
                <a:t> </a:t>
              </a:r>
              <a:endParaRPr>
                <a:latin typeface="Calibri"/>
              </a:endParaRPr>
            </a:p>
          </p:txBody>
        </p:sp>
      </p:grpSp>
      <p:sp>
        <p:nvSpPr>
          <p:cNvPr id="183" name="Endowments are a foundations’ ‘superpower…"/>
          <p:cNvSpPr txBox="1">
            <a:spLocks noGrp="1"/>
          </p:cNvSpPr>
          <p:nvPr>
            <p:ph type="body" sz="half" idx="1"/>
          </p:nvPr>
        </p:nvSpPr>
        <p:spPr>
          <a:xfrm>
            <a:off x="929639" y="2168574"/>
            <a:ext cx="5859250" cy="4351338"/>
          </a:xfrm>
          <a:prstGeom prst="rect">
            <a:avLst/>
          </a:prstGeom>
        </p:spPr>
        <p:txBody>
          <a:bodyPr>
            <a:normAutofit/>
          </a:bodyPr>
          <a:lstStyle/>
          <a:p>
            <a:pPr>
              <a:lnSpc>
                <a:spcPct val="100000"/>
              </a:lnSpc>
              <a:defRPr sz="2200">
                <a:solidFill>
                  <a:srgbClr val="1D3753"/>
                </a:solidFill>
              </a:defRPr>
            </a:pPr>
            <a:r>
              <a:rPr lang="en-GB"/>
              <a:t>Planet vs. the sun: </a:t>
            </a:r>
            <a:r>
              <a:t>increase the assets contributing to the </a:t>
            </a:r>
            <a:r>
              <a:rPr lang="en-GB"/>
              <a:t>foundation's</a:t>
            </a:r>
            <a:r>
              <a:t> mission</a:t>
            </a:r>
          </a:p>
          <a:p>
            <a:pPr>
              <a:lnSpc>
                <a:spcPct val="100000"/>
              </a:lnSpc>
              <a:defRPr sz="2200">
                <a:solidFill>
                  <a:srgbClr val="1D3753"/>
                </a:solidFill>
              </a:defRPr>
            </a:pPr>
            <a:r>
              <a:rPr lang="en-GB"/>
              <a:t>£ </a:t>
            </a:r>
            <a:r>
              <a:t>return means that </a:t>
            </a:r>
            <a:r>
              <a:rPr lang="en-GB"/>
              <a:t>an </a:t>
            </a:r>
            <a:r>
              <a:t>original sum can be reapplied to social purpose, compounding the impact that any </a:t>
            </a:r>
            <a:r>
              <a:rPr lang="en-GB"/>
              <a:t>£</a:t>
            </a:r>
            <a:r>
              <a:t> can have over time</a:t>
            </a:r>
            <a:endParaRPr lang="en-GB"/>
          </a:p>
        </p:txBody>
      </p:sp>
      <p:sp>
        <p:nvSpPr>
          <p:cNvPr id="184" name="More capital driving positive  impacts and public benefit outcomes"/>
          <p:cNvSpPr txBox="1"/>
          <p:nvPr/>
        </p:nvSpPr>
        <p:spPr>
          <a:xfrm>
            <a:off x="1010919" y="169594"/>
            <a:ext cx="6586221" cy="18892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20" rIns="45719" bIns="45720" anchor="ctr">
            <a:normAutofit/>
          </a:bodyPr>
          <a:lstStyle/>
          <a:p>
            <a:pPr algn="l">
              <a:lnSpc>
                <a:spcPct val="90000"/>
              </a:lnSpc>
              <a:defRPr sz="3800" b="1">
                <a:solidFill>
                  <a:srgbClr val="47AEB9"/>
                </a:solidFill>
                <a:latin typeface="Panton SemiBold"/>
                <a:ea typeface="Panton SemiBold"/>
                <a:cs typeface="Panton SemiBold"/>
                <a:sym typeface="Panton SemiBold"/>
              </a:defRPr>
            </a:pPr>
            <a:r>
              <a:rPr lang="en-GB">
                <a:latin typeface="Calibri"/>
              </a:rPr>
              <a:t>1. </a:t>
            </a:r>
            <a:r>
              <a:rPr>
                <a:latin typeface="Calibri"/>
              </a:rPr>
              <a:t>More capital driving positive impacts and public benefit outcomes</a:t>
            </a:r>
          </a:p>
        </p:txBody>
      </p:sp>
      <p:sp>
        <p:nvSpPr>
          <p:cNvPr id="14" name="the reality is [for UK foundations] that most of our assets are invisible, even to us”: staff tasked with the delivery of impact are sometimes focused on as little as 4% of the foundation’s assets, while the remaining 96% is outsourced to external non-im">
            <a:extLst>
              <a:ext uri="{FF2B5EF4-FFF2-40B4-BE49-F238E27FC236}">
                <a16:creationId xmlns:a16="http://schemas.microsoft.com/office/drawing/2014/main" id="{B030FCED-2B93-1642-A251-B4C9E38CF719}"/>
              </a:ext>
            </a:extLst>
          </p:cNvPr>
          <p:cNvSpPr txBox="1"/>
          <p:nvPr/>
        </p:nvSpPr>
        <p:spPr>
          <a:xfrm>
            <a:off x="1010919" y="4318631"/>
            <a:ext cx="5996239" cy="147732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lvl1pPr>
              <a:buFont typeface="Arial"/>
              <a:defRPr sz="2400">
                <a:solidFill>
                  <a:srgbClr val="1D3753"/>
                </a:solidFill>
                <a:latin typeface="Panton Light"/>
                <a:ea typeface="Panton Light"/>
                <a:cs typeface="Panton Light"/>
                <a:sym typeface="Panton Light"/>
              </a:defRPr>
            </a:lvl1pPr>
          </a:lstStyle>
          <a:p>
            <a:r>
              <a:rPr lang="en-GB" sz="1800" b="1">
                <a:solidFill>
                  <a:srgbClr val="852D71"/>
                </a:solidFill>
                <a:latin typeface="+mj-lt"/>
              </a:rPr>
              <a:t>“the reality is [for UK foundations] that </a:t>
            </a:r>
            <a:r>
              <a:rPr sz="1800" b="1">
                <a:solidFill>
                  <a:srgbClr val="852D71"/>
                </a:solidFill>
                <a:latin typeface="+mj-lt"/>
              </a:rPr>
              <a:t>most of our assets are invisible, even to us: staff tasked with the delivery of impact are sometimes focused on as little as 4% of the foundation’s assets, while the remaining 96% is outsourced to external non-impact specialist investment managers.</a:t>
            </a:r>
            <a:r>
              <a:rPr lang="en-GB" sz="1800" b="1">
                <a:solidFill>
                  <a:srgbClr val="852D71"/>
                </a:solidFill>
                <a:latin typeface="+mj-lt"/>
              </a:rPr>
              <a:t>"</a:t>
            </a:r>
            <a:endParaRPr sz="1800" b="1">
              <a:solidFill>
                <a:srgbClr val="852D71"/>
              </a:solidFill>
              <a:latin typeface="+mj-lt"/>
            </a:endParaRPr>
          </a:p>
        </p:txBody>
      </p:sp>
      <p:pic>
        <p:nvPicPr>
          <p:cNvPr id="16" name="Picture 15">
            <a:extLst>
              <a:ext uri="{FF2B5EF4-FFF2-40B4-BE49-F238E27FC236}">
                <a16:creationId xmlns:a16="http://schemas.microsoft.com/office/drawing/2014/main" id="{1FA8E53E-F832-FF4D-9B7D-2D9491581AA8}"/>
              </a:ext>
            </a:extLst>
          </p:cNvPr>
          <p:cNvPicPr>
            <a:picLocks noChangeAspect="1"/>
          </p:cNvPicPr>
          <p:nvPr/>
        </p:nvPicPr>
        <p:blipFill>
          <a:blip r:embed="rId3"/>
          <a:stretch>
            <a:fillRect/>
          </a:stretch>
        </p:blipFill>
        <p:spPr>
          <a:xfrm>
            <a:off x="10899978" y="5625346"/>
            <a:ext cx="1292022" cy="874015"/>
          </a:xfrm>
          <a:prstGeom prst="rect">
            <a:avLst/>
          </a:prstGeom>
        </p:spPr>
      </p:pic>
      <p:sp>
        <p:nvSpPr>
          <p:cNvPr id="4" name="Oval 3">
            <a:extLst>
              <a:ext uri="{FF2B5EF4-FFF2-40B4-BE49-F238E27FC236}">
                <a16:creationId xmlns:a16="http://schemas.microsoft.com/office/drawing/2014/main" id="{0D6E9A06-491E-0C21-47A3-560076235143}"/>
              </a:ext>
            </a:extLst>
          </p:cNvPr>
          <p:cNvSpPr>
            <a:spLocks noChangeAspect="1"/>
          </p:cNvSpPr>
          <p:nvPr/>
        </p:nvSpPr>
        <p:spPr>
          <a:xfrm>
            <a:off x="8354038" y="1863806"/>
            <a:ext cx="1688400" cy="1687887"/>
          </a:xfrm>
          <a:prstGeom prst="ellipse">
            <a:avLst/>
          </a:prstGeom>
          <a:solidFill>
            <a:srgbClr val="22B0AE"/>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defRPr sz="2200" b="1">
                <a:latin typeface="Panton Bold"/>
                <a:ea typeface="Panton Bold"/>
                <a:cs typeface="Panton Bold"/>
                <a:sym typeface="Panton"/>
              </a:defRPr>
            </a:pPr>
            <a:r>
              <a:rPr lang="en-GB" sz="1800">
                <a:latin typeface="Calibri"/>
              </a:rPr>
              <a:t>£40m</a:t>
            </a:r>
          </a:p>
          <a:p>
            <a:pPr>
              <a:defRPr sz="2200" b="1">
                <a:latin typeface="Panton Bold"/>
                <a:ea typeface="Panton Bold"/>
                <a:cs typeface="Panton Bold"/>
                <a:sym typeface="Panton"/>
              </a:defRPr>
            </a:pPr>
            <a:r>
              <a:rPr lang="en-GB" sz="1800">
                <a:latin typeface="Calibri"/>
              </a:rPr>
              <a:t>Yearly grant </a:t>
            </a:r>
          </a:p>
          <a:p>
            <a:pPr>
              <a:defRPr sz="2200" b="1">
                <a:latin typeface="Panton Bold"/>
                <a:ea typeface="Panton Bold"/>
                <a:cs typeface="Panton Bold"/>
                <a:sym typeface="Panton"/>
              </a:defRPr>
            </a:pPr>
            <a:r>
              <a:rPr lang="en-GB" sz="1800">
                <a:latin typeface="Calibri"/>
              </a:rPr>
              <a:t>spend</a:t>
            </a:r>
          </a:p>
        </p:txBody>
      </p:sp>
      <p:sp>
        <p:nvSpPr>
          <p:cNvPr id="15" name="Rectangle 14">
            <a:extLst>
              <a:ext uri="{FF2B5EF4-FFF2-40B4-BE49-F238E27FC236}">
                <a16:creationId xmlns:a16="http://schemas.microsoft.com/office/drawing/2014/main" id="{E6AC6837-D7F2-25FE-A93A-871941080984}"/>
              </a:ext>
            </a:extLst>
          </p:cNvPr>
          <p:cNvSpPr/>
          <p:nvPr/>
        </p:nvSpPr>
        <p:spPr>
          <a:xfrm>
            <a:off x="10405640" y="421948"/>
            <a:ext cx="1422633"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j-lt"/>
                <a:ea typeface="+mj-ea"/>
                <a:cs typeface="+mj-cs"/>
                <a:sym typeface="Calibri"/>
              </a:rPr>
              <a:t>[Insert logo here]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Unlock new strategies to help  meet your mission"/>
          <p:cNvSpPr txBox="1">
            <a:spLocks noGrp="1"/>
          </p:cNvSpPr>
          <p:nvPr>
            <p:ph type="title"/>
          </p:nvPr>
        </p:nvSpPr>
        <p:spPr>
          <a:xfrm>
            <a:off x="838200" y="858950"/>
            <a:ext cx="11738992" cy="1325564"/>
          </a:xfrm>
          <a:prstGeom prst="rect">
            <a:avLst/>
          </a:prstGeom>
        </p:spPr>
        <p:txBody>
          <a:bodyPr lIns="45719" tIns="45720" rIns="45719" bIns="45720" anchor="ctr">
            <a:normAutofit/>
          </a:bodyPr>
          <a:lstStyle/>
          <a:p>
            <a:pPr>
              <a:defRPr sz="3800">
                <a:latin typeface="Panton SemiBold Italic"/>
                <a:ea typeface="Panton SemiBold Italic"/>
                <a:cs typeface="Panton SemiBold Italic"/>
                <a:sym typeface="Panton SemiBold"/>
              </a:defRPr>
            </a:pPr>
            <a:r>
              <a:rPr lang="en-GB">
                <a:latin typeface="Calibri"/>
              </a:rPr>
              <a:t>2. Unlock new strategies to help meet our mission </a:t>
            </a:r>
          </a:p>
        </p:txBody>
      </p:sp>
      <p:pic>
        <p:nvPicPr>
          <p:cNvPr id="187" name="Image" descr="Image"/>
          <p:cNvPicPr>
            <a:picLocks noChangeAspect="1"/>
          </p:cNvPicPr>
          <p:nvPr/>
        </p:nvPicPr>
        <p:blipFill>
          <a:blip r:embed="rId3"/>
          <a:stretch>
            <a:fillRect/>
          </a:stretch>
        </p:blipFill>
        <p:spPr>
          <a:xfrm>
            <a:off x="10409703" y="358639"/>
            <a:ext cx="1250295" cy="703535"/>
          </a:xfrm>
          <a:prstGeom prst="rect">
            <a:avLst/>
          </a:prstGeom>
          <a:ln w="12700">
            <a:miter lim="400000"/>
          </a:ln>
        </p:spPr>
      </p:pic>
      <p:sp>
        <p:nvSpPr>
          <p:cNvPr id="188" name="www.impactinvest.org.uk"/>
          <p:cNvSpPr txBox="1"/>
          <p:nvPr/>
        </p:nvSpPr>
        <p:spPr>
          <a:xfrm>
            <a:off x="375919" y="6311900"/>
            <a:ext cx="1739241" cy="2692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gn="l">
              <a:defRPr sz="1200">
                <a:solidFill>
                  <a:srgbClr val="1D3753"/>
                </a:solidFill>
                <a:latin typeface="Panton"/>
                <a:ea typeface="Panton"/>
                <a:cs typeface="Panton"/>
                <a:sym typeface="Panton"/>
              </a:defRPr>
            </a:lvl1pPr>
          </a:lstStyle>
          <a:p>
            <a:r>
              <a:t>www.impactinvest.org.uk</a:t>
            </a:r>
          </a:p>
        </p:txBody>
      </p:sp>
      <p:sp>
        <p:nvSpPr>
          <p:cNvPr id="189" name="Circle"/>
          <p:cNvSpPr/>
          <p:nvPr/>
        </p:nvSpPr>
        <p:spPr>
          <a:xfrm>
            <a:off x="-407244" y="2749658"/>
            <a:ext cx="13235088" cy="13235088"/>
          </a:xfrm>
          <a:prstGeom prst="ellipse">
            <a:avLst/>
          </a:prstGeom>
          <a:solidFill>
            <a:srgbClr val="F7CE46"/>
          </a:solidFill>
          <a:ln w="12700">
            <a:miter lim="400000"/>
          </a:ln>
        </p:spPr>
        <p:txBody>
          <a:bodyPr lIns="45719" rIns="45719" anchor="ctr"/>
          <a:lstStyle/>
          <a:p>
            <a:pPr algn="l">
              <a:defRPr sz="1800"/>
            </a:pPr>
            <a:endParaRPr/>
          </a:p>
        </p:txBody>
      </p:sp>
      <p:sp>
        <p:nvSpPr>
          <p:cNvPr id="190" name="Not every problem is grant shaped…"/>
          <p:cNvSpPr txBox="1"/>
          <p:nvPr/>
        </p:nvSpPr>
        <p:spPr>
          <a:xfrm>
            <a:off x="1896933" y="4096751"/>
            <a:ext cx="8398133" cy="10179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20" rIns="45719" bIns="45720" anchor="t">
            <a:spAutoFit/>
          </a:bodyPr>
          <a:lstStyle/>
          <a:p>
            <a:pPr>
              <a:lnSpc>
                <a:spcPct val="150000"/>
              </a:lnSpc>
              <a:buFont typeface="Arial"/>
              <a:defRPr sz="2400">
                <a:solidFill>
                  <a:srgbClr val="1D3753"/>
                </a:solidFill>
                <a:latin typeface="Panton Light"/>
                <a:ea typeface="Panton Light"/>
                <a:cs typeface="Panton Light"/>
                <a:sym typeface="Panton Light"/>
              </a:defRPr>
            </a:pPr>
            <a:r>
              <a:rPr>
                <a:latin typeface="Calibri"/>
              </a:rPr>
              <a:t>Not every problem is grant shaped</a:t>
            </a:r>
          </a:p>
          <a:p>
            <a:pPr>
              <a:lnSpc>
                <a:spcPct val="150000"/>
              </a:lnSpc>
              <a:buFont typeface="Arial"/>
              <a:defRPr sz="1800" b="1">
                <a:solidFill>
                  <a:srgbClr val="1D3753"/>
                </a:solidFill>
                <a:latin typeface="Panton Bold"/>
                <a:ea typeface="Panton Bold"/>
                <a:cs typeface="Panton Bold"/>
                <a:sym typeface="Panton"/>
              </a:defRPr>
            </a:pPr>
            <a:r>
              <a:rPr>
                <a:latin typeface="Calibri"/>
              </a:rPr>
              <a:t>Danielle Walker</a:t>
            </a:r>
            <a:r>
              <a:rPr lang="en-GB">
                <a:latin typeface="Calibri"/>
              </a:rPr>
              <a:t>-</a:t>
            </a:r>
            <a:r>
              <a:rPr>
                <a:latin typeface="Calibri"/>
              </a:rPr>
              <a:t>Palm</a:t>
            </a:r>
            <a:r>
              <a:rPr lang="en-GB" err="1">
                <a:latin typeface="Calibri"/>
              </a:rPr>
              <a:t>ou</a:t>
            </a:r>
            <a:r>
              <a:rPr>
                <a:latin typeface="Calibri"/>
              </a:rPr>
              <a:t>r</a:t>
            </a:r>
          </a:p>
        </p:txBody>
      </p:sp>
      <p:sp>
        <p:nvSpPr>
          <p:cNvPr id="191" name="“"/>
          <p:cNvSpPr txBox="1"/>
          <p:nvPr/>
        </p:nvSpPr>
        <p:spPr>
          <a:xfrm>
            <a:off x="1896933" y="3183629"/>
            <a:ext cx="8398133" cy="13614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buFont typeface="Arial"/>
              <a:defRPr sz="10000" b="1">
                <a:solidFill>
                  <a:srgbClr val="1D3753"/>
                </a:solidFill>
                <a:latin typeface="Eames Century Modern"/>
                <a:ea typeface="Eames Century Modern"/>
                <a:cs typeface="Eames Century Modern"/>
                <a:sym typeface="Eames Century Modern"/>
              </a:defRPr>
            </a:lvl1pPr>
          </a:lstStyle>
          <a:p>
            <a:r>
              <a: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5ADF0B6-89B4-6305-F9DF-AE56FF2A48BD}"/>
              </a:ext>
            </a:extLst>
          </p:cNvPr>
          <p:cNvGraphicFramePr>
            <a:graphicFrameLocks noGrp="1"/>
          </p:cNvGraphicFramePr>
          <p:nvPr>
            <p:extLst>
              <p:ext uri="{D42A27DB-BD31-4B8C-83A1-F6EECF244321}">
                <p14:modId xmlns:p14="http://schemas.microsoft.com/office/powerpoint/2010/main" val="3626440719"/>
              </p:ext>
            </p:extLst>
          </p:nvPr>
        </p:nvGraphicFramePr>
        <p:xfrm>
          <a:off x="645159" y="276860"/>
          <a:ext cx="10901681" cy="6217920"/>
        </p:xfrm>
        <a:graphic>
          <a:graphicData uri="http://schemas.openxmlformats.org/drawingml/2006/table">
            <a:tbl>
              <a:tblPr firstRow="1" bandRow="1">
                <a:tableStyleId>{69C7853C-536D-4A76-A0AE-DD22124D55A5}</a:tableStyleId>
              </a:tblPr>
              <a:tblGrid>
                <a:gridCol w="1581847">
                  <a:extLst>
                    <a:ext uri="{9D8B030D-6E8A-4147-A177-3AD203B41FA5}">
                      <a16:colId xmlns:a16="http://schemas.microsoft.com/office/drawing/2014/main" val="727462053"/>
                    </a:ext>
                  </a:extLst>
                </a:gridCol>
                <a:gridCol w="3868993">
                  <a:extLst>
                    <a:ext uri="{9D8B030D-6E8A-4147-A177-3AD203B41FA5}">
                      <a16:colId xmlns:a16="http://schemas.microsoft.com/office/drawing/2014/main" val="1984831310"/>
                    </a:ext>
                  </a:extLst>
                </a:gridCol>
                <a:gridCol w="1516756">
                  <a:extLst>
                    <a:ext uri="{9D8B030D-6E8A-4147-A177-3AD203B41FA5}">
                      <a16:colId xmlns:a16="http://schemas.microsoft.com/office/drawing/2014/main" val="4276751989"/>
                    </a:ext>
                  </a:extLst>
                </a:gridCol>
                <a:gridCol w="3934085">
                  <a:extLst>
                    <a:ext uri="{9D8B030D-6E8A-4147-A177-3AD203B41FA5}">
                      <a16:colId xmlns:a16="http://schemas.microsoft.com/office/drawing/2014/main" val="3746931768"/>
                    </a:ext>
                  </a:extLst>
                </a:gridCol>
              </a:tblGrid>
              <a:tr h="370840">
                <a:tc>
                  <a:txBody>
                    <a:bodyPr/>
                    <a:lstStyle/>
                    <a:p>
                      <a:pPr algn="l"/>
                      <a:r>
                        <a:rPr lang="en-US">
                          <a:solidFill>
                            <a:schemeClr val="bg1"/>
                          </a:solidFill>
                          <a:latin typeface="+mj-lt"/>
                        </a:rPr>
                        <a:t>UN Sustainable Development Goal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B0A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spc="0" baseline="0">
                          <a:solidFill>
                            <a:schemeClr val="lt1"/>
                          </a:solidFill>
                          <a:effectLst/>
                          <a:uFillTx/>
                          <a:latin typeface="+mj-lt"/>
                          <a:ea typeface="+mn-ea"/>
                          <a:cs typeface="+mn-cs"/>
                          <a:sym typeface="Calibri"/>
                        </a:rPr>
                        <a:t>Potential private sector interactions that foundations can support/ influence via investments </a:t>
                      </a:r>
                      <a:endParaRPr lang="en-GB" b="0">
                        <a:effectLst/>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22B0A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latin typeface="+mj-lt"/>
                        </a:rPr>
                        <a:t>UN Sustainable Development Goal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22B0A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spc="0" baseline="0">
                          <a:solidFill>
                            <a:schemeClr val="lt1"/>
                          </a:solidFill>
                          <a:effectLst/>
                          <a:uFillTx/>
                          <a:latin typeface="+mj-lt"/>
                          <a:ea typeface="+mn-ea"/>
                          <a:cs typeface="+mn-cs"/>
                          <a:sym typeface="Calibri"/>
                        </a:rPr>
                        <a:t>Potential private sector interactions that foundations can support/ influence via investments </a:t>
                      </a:r>
                      <a:endParaRPr lang="en-GB" b="0">
                        <a:effectLst/>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22B0AE"/>
                    </a:solidFill>
                  </a:tcPr>
                </a:tc>
                <a:extLst>
                  <a:ext uri="{0D108BD9-81ED-4DB2-BD59-A6C34878D82A}">
                    <a16:rowId xmlns:a16="http://schemas.microsoft.com/office/drawing/2014/main" val="1226861506"/>
                  </a:ext>
                </a:extLst>
              </a:tr>
              <a:tr h="370840">
                <a:tc>
                  <a:txBody>
                    <a:bodyPr/>
                    <a:lstStyle/>
                    <a:p>
                      <a:pPr algn="l"/>
                      <a:endParaRPr lang="en-US">
                        <a:latin typeface="+mj-lt"/>
                      </a:endParaRPr>
                    </a:p>
                    <a:p>
                      <a:pPr algn="l"/>
                      <a:endParaRPr lang="en-US">
                        <a:latin typeface="+mj-lt"/>
                      </a:endParaRPr>
                    </a:p>
                    <a:p>
                      <a:pPr algn="l"/>
                      <a:endParaRPr lang="en-US">
                        <a:latin typeface="+mj-lt"/>
                      </a:endParaRPr>
                    </a:p>
                  </a:txBody>
                  <a:tcPr>
                    <a:lnT w="12700" cap="flat" cmpd="sng" algn="ctr">
                      <a:solidFill>
                        <a:schemeClr val="tx1"/>
                      </a:solidFill>
                      <a:prstDash val="solid"/>
                      <a:round/>
                      <a:headEnd type="none" w="med" len="med"/>
                      <a:tailEnd type="none" w="med" len="med"/>
                    </a:lnT>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cap="none" spc="0" baseline="0">
                          <a:solidFill>
                            <a:srgbClr val="073A55"/>
                          </a:solidFill>
                          <a:effectLst/>
                          <a:uFillTx/>
                          <a:latin typeface="+mj-lt"/>
                          <a:ea typeface="+mn-ea"/>
                          <a:cs typeface="+mn-cs"/>
                          <a:sym typeface="Calibri"/>
                        </a:rPr>
                        <a:t> Investing in products and services tailored for poor customers (e.g. mobile-based money transfer services for unbanked consumers). </a:t>
                      </a:r>
                      <a:endParaRPr lang="en-GB">
                        <a:solidFill>
                          <a:srgbClr val="073A55"/>
                        </a:solidFill>
                        <a:effectLst/>
                        <a:latin typeface="+mj-lt"/>
                      </a:endParaRPr>
                    </a:p>
                  </a:txBody>
                  <a:tcPr/>
                </a:tc>
                <a:tc>
                  <a:txBody>
                    <a:bodyPr/>
                    <a:lstStyle/>
                    <a:p>
                      <a:pPr algn="l"/>
                      <a:endParaRPr lang="en-US">
                        <a:latin typeface="+mj-lt"/>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cap="none" spc="0" baseline="0">
                          <a:solidFill>
                            <a:srgbClr val="073A55"/>
                          </a:solidFill>
                          <a:effectLst/>
                          <a:uFillTx/>
                          <a:latin typeface="+mj-lt"/>
                          <a:ea typeface="+mn-ea"/>
                          <a:cs typeface="+mn-cs"/>
                          <a:sym typeface="Calibri"/>
                        </a:rPr>
                        <a:t>Investing in businesses led by under-represented and minority leaders. </a:t>
                      </a:r>
                    </a:p>
                    <a:p>
                      <a:pPr marL="171450" marR="0" indent="-171450" algn="l" defTabSz="914400" rtl="0" latinLnBrk="0">
                        <a:lnSpc>
                          <a:spcPct val="100000"/>
                        </a:lnSpc>
                        <a:spcBef>
                          <a:spcPts val="0"/>
                        </a:spcBef>
                        <a:spcAft>
                          <a:spcPts val="0"/>
                        </a:spcAft>
                        <a:buClrTx/>
                        <a:buSzTx/>
                        <a:buFont typeface="Arial" panose="020B0604020202020204" pitchFamily="34" charset="0"/>
                        <a:buChar char="•"/>
                        <a:tabLst/>
                      </a:pPr>
                      <a:endParaRPr lang="en-US" sz="1200" b="0" i="0" u="none" strike="noStrike" cap="none" spc="0" baseline="0">
                        <a:solidFill>
                          <a:srgbClr val="073A55"/>
                        </a:solidFill>
                        <a:effectLst/>
                        <a:uFillTx/>
                        <a:latin typeface="+mj-lt"/>
                        <a:ea typeface="+mn-ea"/>
                        <a:cs typeface="+mn-cs"/>
                        <a:sym typeface="Calibri"/>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12392271"/>
                  </a:ext>
                </a:extLst>
              </a:tr>
              <a:tr h="370840">
                <a:tc>
                  <a:txBody>
                    <a:bodyPr/>
                    <a:lstStyle/>
                    <a:p>
                      <a:pPr algn="l"/>
                      <a:endParaRPr lang="en-US">
                        <a:latin typeface="+mj-lt"/>
                      </a:endParaRPr>
                    </a:p>
                    <a:p>
                      <a:pPr algn="l"/>
                      <a:endParaRPr lang="en-US">
                        <a:latin typeface="+mj-lt"/>
                      </a:endParaRPr>
                    </a:p>
                    <a:p>
                      <a:pPr algn="l"/>
                      <a:endParaRPr lang="en-US">
                        <a:latin typeface="+mj-lt"/>
                      </a:endParaRPr>
                    </a:p>
                  </a:txBody>
                  <a:tcPr/>
                </a:tc>
                <a:tc>
                  <a:txBody>
                    <a:bodyPr/>
                    <a:lstStyle/>
                    <a:p>
                      <a:pPr marL="171450" indent="-171450" algn="l">
                        <a:buFont typeface="Arial" panose="020B0604020202020204" pitchFamily="34" charset="0"/>
                        <a:buChar char="•"/>
                      </a:pPr>
                      <a:r>
                        <a:rPr lang="en-GB" sz="1200" b="0" i="0" u="none" strike="noStrike" cap="none" spc="0" baseline="0">
                          <a:solidFill>
                            <a:srgbClr val="073A55"/>
                          </a:solidFill>
                          <a:effectLst/>
                          <a:uFillTx/>
                          <a:latin typeface="+mj-lt"/>
                          <a:ea typeface="+mn-ea"/>
                          <a:cs typeface="+mn-cs"/>
                          <a:sym typeface="Calibri"/>
                        </a:rPr>
                        <a:t>Investing in solutions providing access to affordable, healthy and nutritious food.</a:t>
                      </a:r>
                    </a:p>
                  </a:txBody>
                  <a:tcPr/>
                </a:tc>
                <a:tc>
                  <a:txBody>
                    <a:bodyPr/>
                    <a:lstStyle/>
                    <a:p>
                      <a:pPr algn="l"/>
                      <a:endParaRPr lang="en-US">
                        <a:latin typeface="+mj-lt"/>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cap="none" spc="0" baseline="0">
                          <a:solidFill>
                            <a:srgbClr val="073A55"/>
                          </a:solidFill>
                          <a:effectLst/>
                          <a:uFillTx/>
                          <a:latin typeface="+mj-lt"/>
                          <a:ea typeface="+mn-ea"/>
                          <a:cs typeface="+mn-cs"/>
                          <a:sym typeface="Calibri"/>
                        </a:rPr>
                        <a:t>Investing in low-carbon transport solutions. </a:t>
                      </a:r>
                    </a:p>
                    <a:p>
                      <a:pPr marL="171450" marR="0" indent="-171450" algn="l" defTabSz="914400" rtl="0" latinLnBrk="0">
                        <a:lnSpc>
                          <a:spcPct val="100000"/>
                        </a:lnSpc>
                        <a:spcBef>
                          <a:spcPts val="0"/>
                        </a:spcBef>
                        <a:spcAft>
                          <a:spcPts val="0"/>
                        </a:spcAft>
                        <a:buClrTx/>
                        <a:buSzTx/>
                        <a:buFont typeface="Arial" panose="020B0604020202020204" pitchFamily="34" charset="0"/>
                        <a:buChar char="•"/>
                        <a:tabLst/>
                      </a:pPr>
                      <a:r>
                        <a:rPr lang="en-US" sz="1200" b="0" i="0" u="none" strike="noStrike" cap="none" spc="0" baseline="0">
                          <a:solidFill>
                            <a:srgbClr val="073A55"/>
                          </a:solidFill>
                          <a:effectLst/>
                          <a:uFillTx/>
                          <a:latin typeface="+mj-lt"/>
                          <a:ea typeface="+mn-ea"/>
                          <a:cs typeface="+mn-cs"/>
                          <a:sym typeface="Calibri"/>
                        </a:rPr>
                        <a:t>Investing in affordable housing.</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12157587"/>
                  </a:ext>
                </a:extLst>
              </a:tr>
              <a:tr h="370840">
                <a:tc>
                  <a:txBody>
                    <a:bodyPr/>
                    <a:lstStyle/>
                    <a:p>
                      <a:pPr algn="l"/>
                      <a:endParaRPr lang="en-US" sz="1200" b="0" i="0" u="none" strike="noStrike" cap="none" spc="0" baseline="0">
                        <a:solidFill>
                          <a:srgbClr val="073A55"/>
                        </a:solidFill>
                        <a:effectLst/>
                        <a:uFillTx/>
                        <a:latin typeface="+mj-lt"/>
                        <a:ea typeface="+mn-ea"/>
                        <a:cs typeface="+mn-cs"/>
                        <a:sym typeface="Calibri"/>
                      </a:endParaRPr>
                    </a:p>
                    <a:p>
                      <a:pPr algn="l"/>
                      <a:endParaRPr lang="en-US" sz="1200" b="0" i="0" u="none" strike="noStrike" cap="none" spc="0" baseline="0">
                        <a:solidFill>
                          <a:srgbClr val="073A55"/>
                        </a:solidFill>
                        <a:effectLst/>
                        <a:uFillTx/>
                        <a:latin typeface="+mj-lt"/>
                        <a:ea typeface="+mn-ea"/>
                        <a:cs typeface="+mn-cs"/>
                        <a:sym typeface="Calibri"/>
                      </a:endParaRPr>
                    </a:p>
                    <a:p>
                      <a:pPr algn="l"/>
                      <a:endParaRPr lang="en-US" sz="1200" b="0" i="0" u="none" strike="noStrike" cap="none" spc="0" baseline="0">
                        <a:solidFill>
                          <a:srgbClr val="073A55"/>
                        </a:solidFill>
                        <a:effectLst/>
                        <a:uFillTx/>
                        <a:latin typeface="+mj-lt"/>
                        <a:ea typeface="+mn-ea"/>
                        <a:cs typeface="+mn-cs"/>
                        <a:sym typeface="Calibri"/>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cap="none" spc="0" baseline="0">
                          <a:solidFill>
                            <a:srgbClr val="073A55"/>
                          </a:solidFill>
                          <a:effectLst/>
                          <a:uFillTx/>
                          <a:latin typeface="+mj-lt"/>
                          <a:ea typeface="+mn-ea"/>
                          <a:cs typeface="+mn-cs"/>
                          <a:sym typeface="Calibri"/>
                        </a:rPr>
                        <a:t>Investing in affordable medicine and health care, including for low-income and other target populations. </a:t>
                      </a:r>
                    </a:p>
                  </a:txBody>
                  <a:tcPr/>
                </a:tc>
                <a:tc>
                  <a:txBody>
                    <a:bodyPr/>
                    <a:lstStyle/>
                    <a:p>
                      <a:pPr algn="l"/>
                      <a:endParaRPr lang="en-US">
                        <a:latin typeface="+mj-lt"/>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cap="none" spc="0" baseline="0">
                          <a:solidFill>
                            <a:srgbClr val="073A55"/>
                          </a:solidFill>
                          <a:effectLst/>
                          <a:uFillTx/>
                          <a:latin typeface="+mj-lt"/>
                          <a:ea typeface="+mn-ea"/>
                          <a:cs typeface="+mn-cs"/>
                          <a:sym typeface="Calibri"/>
                        </a:rPr>
                        <a:t>Investing in innovative closed-loop business models. </a:t>
                      </a:r>
                    </a:p>
                    <a:p>
                      <a:pPr marL="171450" marR="0" indent="-171450" algn="l" defTabSz="914400" rtl="0" latinLnBrk="0">
                        <a:lnSpc>
                          <a:spcPct val="100000"/>
                        </a:lnSpc>
                        <a:spcBef>
                          <a:spcPts val="0"/>
                        </a:spcBef>
                        <a:spcAft>
                          <a:spcPts val="0"/>
                        </a:spcAft>
                        <a:buClrTx/>
                        <a:buSzTx/>
                        <a:buFont typeface="Arial" panose="020B0604020202020204" pitchFamily="34" charset="0"/>
                        <a:buChar char="•"/>
                        <a:tabLst/>
                      </a:pPr>
                      <a:endParaRPr lang="en-US" sz="1200" b="0" i="0" u="none" strike="noStrike" cap="none" spc="0" baseline="0">
                        <a:solidFill>
                          <a:srgbClr val="073A55"/>
                        </a:solidFill>
                        <a:effectLst/>
                        <a:uFillTx/>
                        <a:latin typeface="+mj-lt"/>
                        <a:ea typeface="+mn-ea"/>
                        <a:cs typeface="+mn-cs"/>
                        <a:sym typeface="Calibri"/>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48160631"/>
                  </a:ext>
                </a:extLst>
              </a:tr>
              <a:tr h="370840">
                <a:tc>
                  <a:txBody>
                    <a:bodyPr/>
                    <a:lstStyle/>
                    <a:p>
                      <a:pPr algn="l"/>
                      <a:endParaRPr lang="en-US">
                        <a:latin typeface="+mj-lt"/>
                      </a:endParaRPr>
                    </a:p>
                    <a:p>
                      <a:pPr algn="l"/>
                      <a:endParaRPr lang="en-US">
                        <a:latin typeface="+mj-lt"/>
                      </a:endParaRPr>
                    </a:p>
                    <a:p>
                      <a:pPr algn="l"/>
                      <a:endParaRPr lang="en-US">
                        <a:latin typeface="+mj-lt"/>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cap="none" spc="0" baseline="0">
                          <a:solidFill>
                            <a:srgbClr val="073A55"/>
                          </a:solidFill>
                          <a:effectLst/>
                          <a:uFillTx/>
                          <a:latin typeface="+mj-lt"/>
                          <a:ea typeface="+mn-ea"/>
                          <a:cs typeface="+mn-cs"/>
                          <a:sym typeface="Calibri"/>
                        </a:rPr>
                        <a:t>Investing in facilities, technology and services that provide affordable access to quality education and workforce training for underserved populations.</a:t>
                      </a:r>
                    </a:p>
                  </a:txBody>
                  <a:tcPr/>
                </a:tc>
                <a:tc>
                  <a:txBody>
                    <a:bodyPr/>
                    <a:lstStyle/>
                    <a:p>
                      <a:pPr algn="l"/>
                      <a:endParaRPr lang="en-US">
                        <a:latin typeface="+mj-lt"/>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cap="none" spc="0" baseline="0">
                          <a:solidFill>
                            <a:srgbClr val="073A55"/>
                          </a:solidFill>
                          <a:effectLst/>
                          <a:uFillTx/>
                          <a:latin typeface="+mj-lt"/>
                          <a:ea typeface="+mn-ea"/>
                          <a:cs typeface="+mn-cs"/>
                          <a:sym typeface="Calibri"/>
                        </a:rPr>
                        <a:t>Investing in retrofitting. </a:t>
                      </a:r>
                    </a:p>
                    <a:p>
                      <a:pPr marL="171450" marR="0" indent="-171450" algn="l" defTabSz="914400" rtl="0" latinLnBrk="0">
                        <a:lnSpc>
                          <a:spcPct val="100000"/>
                        </a:lnSpc>
                        <a:spcBef>
                          <a:spcPts val="0"/>
                        </a:spcBef>
                        <a:spcAft>
                          <a:spcPts val="0"/>
                        </a:spcAft>
                        <a:buClrTx/>
                        <a:buSzTx/>
                        <a:buFont typeface="Arial" panose="020B0604020202020204" pitchFamily="34" charset="0"/>
                        <a:buChar char="•"/>
                        <a:tabLst/>
                      </a:pPr>
                      <a:endParaRPr lang="en-US" sz="1200" b="0" i="0" u="none" strike="noStrike" cap="none" spc="0" baseline="0">
                        <a:solidFill>
                          <a:srgbClr val="073A55"/>
                        </a:solidFill>
                        <a:effectLst/>
                        <a:uFillTx/>
                        <a:latin typeface="+mj-lt"/>
                        <a:ea typeface="+mn-ea"/>
                        <a:cs typeface="+mn-cs"/>
                        <a:sym typeface="Calibri"/>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3831055"/>
                  </a:ext>
                </a:extLst>
              </a:tr>
              <a:tr h="370840">
                <a:tc>
                  <a:txBody>
                    <a:bodyPr/>
                    <a:lstStyle/>
                    <a:p>
                      <a:pPr algn="l"/>
                      <a:endParaRPr lang="en-US">
                        <a:latin typeface="+mj-lt"/>
                      </a:endParaRPr>
                    </a:p>
                    <a:p>
                      <a:pPr algn="l"/>
                      <a:endParaRPr lang="en-US">
                        <a:latin typeface="+mj-lt"/>
                      </a:endParaRPr>
                    </a:p>
                    <a:p>
                      <a:pPr algn="l"/>
                      <a:endParaRPr lang="en-US">
                        <a:latin typeface="+mj-lt"/>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cap="none" spc="0" baseline="0">
                          <a:solidFill>
                            <a:srgbClr val="073A55"/>
                          </a:solidFill>
                          <a:effectLst/>
                          <a:uFillTx/>
                          <a:latin typeface="+mj-lt"/>
                          <a:ea typeface="+mn-ea"/>
                          <a:cs typeface="+mn-cs"/>
                          <a:sym typeface="Calibri"/>
                        </a:rPr>
                        <a:t>Encouraging and enabling participation of women in decision-making and governance at all levels and across all business areas (30% or greater).</a:t>
                      </a:r>
                    </a:p>
                  </a:txBody>
                  <a:tcPr/>
                </a:tc>
                <a:tc>
                  <a:txBody>
                    <a:bodyPr/>
                    <a:lstStyle/>
                    <a:p>
                      <a:pPr algn="l"/>
                      <a:endParaRPr lang="en-US">
                        <a:latin typeface="+mj-lt"/>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cap="none" spc="0" baseline="0">
                          <a:solidFill>
                            <a:srgbClr val="073A55"/>
                          </a:solidFill>
                          <a:effectLst/>
                          <a:uFillTx/>
                          <a:latin typeface="+mj-lt"/>
                          <a:ea typeface="+mn-ea"/>
                          <a:cs typeface="+mn-cs"/>
                          <a:sym typeface="Calibri"/>
                        </a:rPr>
                        <a:t>Discouraging/ prohibiting practices that put marine species and resources at further risk of harm, exploitation or depletion. </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99590697"/>
                  </a:ext>
                </a:extLst>
              </a:tr>
              <a:tr h="370840">
                <a:tc>
                  <a:txBody>
                    <a:bodyPr/>
                    <a:lstStyle/>
                    <a:p>
                      <a:pPr algn="l"/>
                      <a:endParaRPr lang="en-US">
                        <a:latin typeface="+mj-lt"/>
                      </a:endParaRPr>
                    </a:p>
                    <a:p>
                      <a:pPr algn="l"/>
                      <a:endParaRPr lang="en-US">
                        <a:latin typeface="+mj-lt"/>
                      </a:endParaRPr>
                    </a:p>
                    <a:p>
                      <a:pPr algn="l"/>
                      <a:endParaRPr lang="en-US">
                        <a:latin typeface="+mj-lt"/>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cap="none" spc="0" baseline="0">
                          <a:solidFill>
                            <a:srgbClr val="073A55"/>
                          </a:solidFill>
                          <a:effectLst/>
                          <a:uFillTx/>
                          <a:latin typeface="+mj-lt"/>
                          <a:ea typeface="+mn-ea"/>
                          <a:cs typeface="+mn-cs"/>
                          <a:sym typeface="Calibri"/>
                        </a:rPr>
                        <a:t>Investing in water and sanitation projects or infrastructure in underserved regions. </a:t>
                      </a:r>
                    </a:p>
                    <a:p>
                      <a:pPr marL="171450" indent="-171450" algn="l">
                        <a:buFont typeface="Arial" panose="020B0604020202020204" pitchFamily="34" charset="0"/>
                        <a:buChar char="•"/>
                      </a:pPr>
                      <a:endParaRPr lang="en-US" sz="1200" b="0" i="0" u="none" strike="noStrike" cap="none" spc="0" baseline="0">
                        <a:solidFill>
                          <a:srgbClr val="073A55"/>
                        </a:solidFill>
                        <a:effectLst/>
                        <a:uFillTx/>
                        <a:latin typeface="+mj-lt"/>
                        <a:ea typeface="+mn-ea"/>
                        <a:cs typeface="+mn-cs"/>
                        <a:sym typeface="Calibri"/>
                      </a:endParaRPr>
                    </a:p>
                  </a:txBody>
                  <a:tcPr/>
                </a:tc>
                <a:tc>
                  <a:txBody>
                    <a:bodyPr/>
                    <a:lstStyle/>
                    <a:p>
                      <a:pPr algn="l"/>
                      <a:endParaRPr lang="en-US">
                        <a:latin typeface="+mj-lt"/>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cap="none" spc="0" baseline="0">
                          <a:solidFill>
                            <a:srgbClr val="073A55"/>
                          </a:solidFill>
                          <a:effectLst/>
                          <a:uFillTx/>
                          <a:latin typeface="+mj-lt"/>
                          <a:ea typeface="+mn-ea"/>
                          <a:cs typeface="+mn-cs"/>
                          <a:sym typeface="Calibri"/>
                        </a:rPr>
                        <a:t>Investing in sustainable forestry. </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25399218"/>
                  </a:ext>
                </a:extLst>
              </a:tr>
              <a:tr h="370840">
                <a:tc>
                  <a:txBody>
                    <a:bodyPr/>
                    <a:lstStyle/>
                    <a:p>
                      <a:pPr algn="l"/>
                      <a:endParaRPr lang="en-US">
                        <a:latin typeface="+mj-lt"/>
                      </a:endParaRPr>
                    </a:p>
                    <a:p>
                      <a:pPr algn="l"/>
                      <a:endParaRPr lang="en-US">
                        <a:latin typeface="+mj-lt"/>
                      </a:endParaRPr>
                    </a:p>
                    <a:p>
                      <a:pPr algn="l"/>
                      <a:endParaRPr lang="en-US">
                        <a:latin typeface="+mj-lt"/>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cap="none" spc="0" baseline="0">
                          <a:solidFill>
                            <a:srgbClr val="073A55"/>
                          </a:solidFill>
                          <a:effectLst/>
                          <a:uFillTx/>
                          <a:latin typeface="+mj-lt"/>
                          <a:ea typeface="+mn-ea"/>
                          <a:cs typeface="+mn-cs"/>
                          <a:sym typeface="Calibri"/>
                        </a:rPr>
                        <a:t>Investing in local renewable infrastructure to establish accessible energy services. </a:t>
                      </a:r>
                    </a:p>
                    <a:p>
                      <a:pPr marL="171450" indent="-171450" algn="l">
                        <a:buFont typeface="Arial" panose="020B0604020202020204" pitchFamily="34" charset="0"/>
                        <a:buChar char="•"/>
                      </a:pPr>
                      <a:endParaRPr lang="en-US" sz="1200" b="0" i="0" u="none" strike="noStrike" cap="none" spc="0" baseline="0">
                        <a:solidFill>
                          <a:srgbClr val="073A55"/>
                        </a:solidFill>
                        <a:effectLst/>
                        <a:uFillTx/>
                        <a:latin typeface="+mj-lt"/>
                        <a:ea typeface="+mn-ea"/>
                        <a:cs typeface="+mn-cs"/>
                        <a:sym typeface="Calibri"/>
                      </a:endParaRPr>
                    </a:p>
                  </a:txBody>
                  <a:tcPr/>
                </a:tc>
                <a:tc>
                  <a:txBody>
                    <a:bodyPr/>
                    <a:lstStyle/>
                    <a:p>
                      <a:pPr algn="l"/>
                      <a:endParaRPr lang="en-US">
                        <a:latin typeface="+mj-lt"/>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cap="none" spc="0" baseline="0">
                          <a:solidFill>
                            <a:srgbClr val="073A55"/>
                          </a:solidFill>
                          <a:effectLst/>
                          <a:uFillTx/>
                          <a:latin typeface="+mj-lt"/>
                          <a:ea typeface="+mn-ea"/>
                          <a:cs typeface="+mn-cs"/>
                          <a:sym typeface="Calibri"/>
                        </a:rPr>
                        <a:t>Complying with laws and seeking to meet international standards and requiring partners, managers, advisers, investees etc. to do the same. </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64300250"/>
                  </a:ext>
                </a:extLst>
              </a:tr>
              <a:tr h="370840">
                <a:tc>
                  <a:txBody>
                    <a:bodyPr/>
                    <a:lstStyle/>
                    <a:p>
                      <a:pPr algn="l"/>
                      <a:endParaRPr lang="en-US">
                        <a:latin typeface="+mj-lt"/>
                      </a:endParaRPr>
                    </a:p>
                    <a:p>
                      <a:pPr algn="l"/>
                      <a:endParaRPr lang="en-US">
                        <a:latin typeface="+mj-lt"/>
                      </a:endParaRPr>
                    </a:p>
                    <a:p>
                      <a:pPr algn="l"/>
                      <a:endParaRPr lang="en-US">
                        <a:latin typeface="+mj-lt"/>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cap="none" spc="0" baseline="0">
                          <a:solidFill>
                            <a:srgbClr val="073A55"/>
                          </a:solidFill>
                          <a:effectLst/>
                          <a:uFillTx/>
                          <a:latin typeface="+mj-lt"/>
                          <a:ea typeface="+mn-ea"/>
                          <a:cs typeface="+mn-cs"/>
                          <a:sym typeface="Calibri"/>
                        </a:rPr>
                        <a:t>Investing in businesses with strong apprenticeship opportunities, skills development programmes and fair wage practices. </a:t>
                      </a:r>
                    </a:p>
                  </a:txBody>
                  <a:tcPr/>
                </a:tc>
                <a:tc>
                  <a:txBody>
                    <a:bodyPr/>
                    <a:lstStyle/>
                    <a:p>
                      <a:pPr algn="l"/>
                      <a:endParaRPr lang="en-US">
                        <a:latin typeface="+mj-lt"/>
                      </a:endParaRPr>
                    </a:p>
                  </a:txBody>
                  <a:tcPr>
                    <a:lnB w="9525" cap="flat" cmpd="sng" algn="ctr">
                      <a:noFill/>
                      <a:prstDash val="solid"/>
                    </a:lnB>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cap="none" spc="0" baseline="0">
                          <a:solidFill>
                            <a:srgbClr val="073A55"/>
                          </a:solidFill>
                          <a:effectLst/>
                          <a:uFillTx/>
                          <a:latin typeface="+mj-lt"/>
                          <a:ea typeface="+mn-ea"/>
                          <a:cs typeface="+mn-cs"/>
                          <a:sym typeface="Calibri"/>
                        </a:rPr>
                        <a:t>Investing in emerging/ developing markets to promote/ increase the exports of developing countries. </a:t>
                      </a:r>
                    </a:p>
                  </a:txBody>
                  <a:tcPr>
                    <a:lnR w="12700" cap="flat" cmpd="sng" algn="ctr">
                      <a:solidFill>
                        <a:schemeClr val="tx1"/>
                      </a:solidFill>
                      <a:prstDash val="solid"/>
                      <a:round/>
                      <a:headEnd type="none" w="med" len="med"/>
                      <a:tailEnd type="none" w="med" len="med"/>
                    </a:lnR>
                    <a:lnB w="9525" cap="flat" cmpd="sng" algn="ctr">
                      <a:noFill/>
                      <a:prstDash val="solid"/>
                    </a:lnB>
                  </a:tcPr>
                </a:tc>
                <a:extLst>
                  <a:ext uri="{0D108BD9-81ED-4DB2-BD59-A6C34878D82A}">
                    <a16:rowId xmlns:a16="http://schemas.microsoft.com/office/drawing/2014/main" val="720357941"/>
                  </a:ext>
                </a:extLst>
              </a:tr>
              <a:tr h="370840">
                <a:tc>
                  <a:txBody>
                    <a:bodyPr/>
                    <a:lstStyle/>
                    <a:p>
                      <a:pPr algn="l"/>
                      <a:endParaRPr lang="en-US">
                        <a:latin typeface="+mj-lt"/>
                      </a:endParaRPr>
                    </a:p>
                    <a:p>
                      <a:pPr algn="l"/>
                      <a:endParaRPr lang="en-US">
                        <a:latin typeface="+mj-lt"/>
                      </a:endParaRPr>
                    </a:p>
                    <a:p>
                      <a:pPr algn="l"/>
                      <a:endParaRPr lang="en-US">
                        <a:latin typeface="+mj-lt"/>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cap="none" spc="0" baseline="0">
                          <a:solidFill>
                            <a:srgbClr val="073A55"/>
                          </a:solidFill>
                          <a:effectLst/>
                          <a:uFillTx/>
                          <a:latin typeface="+mj-lt"/>
                          <a:ea typeface="+mn-ea"/>
                          <a:cs typeface="+mn-cs"/>
                          <a:sym typeface="Calibri"/>
                        </a:rPr>
                        <a:t>Investing in new, resilient infrastructure or retrofitting existing infrastructure to make it more sustainable. </a:t>
                      </a:r>
                    </a:p>
                  </a:txBody>
                  <a:tcPr>
                    <a:lnR w="9525" cap="flat" cmpd="sng" algn="ctr">
                      <a:noFill/>
                      <a:prstDash val="solid"/>
                    </a:lnR>
                  </a:tcPr>
                </a:tc>
                <a:tc>
                  <a:txBody>
                    <a:bodyPr/>
                    <a:lstStyle/>
                    <a:p>
                      <a:pPr algn="l"/>
                      <a:endParaRPr lang="en-US">
                        <a:latin typeface="+mj-lt"/>
                      </a:endParaRPr>
                    </a:p>
                  </a:txBody>
                  <a:tcP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p>
                      <a:pPr algn="l"/>
                      <a:endParaRPr lang="en-US">
                        <a:latin typeface="+mj-lt"/>
                      </a:endParaRPr>
                    </a:p>
                  </a:txBody>
                  <a:tcPr>
                    <a:lnL w="9525" cap="flat" cmpd="sng" algn="ctr">
                      <a:noFill/>
                      <a:prstDash val="solid"/>
                    </a:lnL>
                    <a:lnR w="12700"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78752656"/>
                  </a:ext>
                </a:extLst>
              </a:tr>
            </a:tbl>
          </a:graphicData>
        </a:graphic>
      </p:graphicFrame>
      <p:sp>
        <p:nvSpPr>
          <p:cNvPr id="259" name="Mapping against UN SDG"/>
          <p:cNvSpPr txBox="1"/>
          <p:nvPr/>
        </p:nvSpPr>
        <p:spPr>
          <a:xfrm>
            <a:off x="6444695" y="5823259"/>
            <a:ext cx="4971517" cy="11471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lvl1pPr algn="l">
              <a:lnSpc>
                <a:spcPct val="90000"/>
              </a:lnSpc>
              <a:defRPr sz="3800" b="1">
                <a:solidFill>
                  <a:srgbClr val="47AEB9"/>
                </a:solidFill>
                <a:latin typeface="Panton SemiBold"/>
                <a:ea typeface="Panton SemiBold"/>
                <a:cs typeface="Panton SemiBold"/>
                <a:sym typeface="Panton SemiBold"/>
              </a:defRPr>
            </a:lvl1pPr>
          </a:lstStyle>
          <a:p>
            <a:r>
              <a:rPr lang="en-GB" sz="2800">
                <a:latin typeface="+mj-lt"/>
              </a:rPr>
              <a:t>Investable strategies using the </a:t>
            </a:r>
            <a:r>
              <a:rPr sz="2800">
                <a:latin typeface="+mj-lt"/>
              </a:rPr>
              <a:t>UN SDG</a:t>
            </a:r>
            <a:r>
              <a:rPr lang="en-GB" sz="2800">
                <a:latin typeface="+mj-lt"/>
              </a:rPr>
              <a:t>S</a:t>
            </a:r>
            <a:endParaRPr sz="2800">
              <a:latin typeface="+mj-lt"/>
            </a:endParaRPr>
          </a:p>
        </p:txBody>
      </p:sp>
      <p:grpSp>
        <p:nvGrpSpPr>
          <p:cNvPr id="41" name="Group 40">
            <a:extLst>
              <a:ext uri="{FF2B5EF4-FFF2-40B4-BE49-F238E27FC236}">
                <a16:creationId xmlns:a16="http://schemas.microsoft.com/office/drawing/2014/main" id="{C9071BEB-8806-AD89-CE16-88072857472F}"/>
              </a:ext>
            </a:extLst>
          </p:cNvPr>
          <p:cNvGrpSpPr/>
          <p:nvPr/>
        </p:nvGrpSpPr>
        <p:grpSpPr>
          <a:xfrm>
            <a:off x="1178472" y="817782"/>
            <a:ext cx="5911651" cy="5622914"/>
            <a:chOff x="1178472" y="823606"/>
            <a:chExt cx="5911651" cy="5622914"/>
          </a:xfrm>
        </p:grpSpPr>
        <p:grpSp>
          <p:nvGrpSpPr>
            <p:cNvPr id="24" name="Group 23">
              <a:extLst>
                <a:ext uri="{FF2B5EF4-FFF2-40B4-BE49-F238E27FC236}">
                  <a16:creationId xmlns:a16="http://schemas.microsoft.com/office/drawing/2014/main" id="{76F96773-A49A-E50E-811A-898BB6799437}"/>
                </a:ext>
              </a:extLst>
            </p:cNvPr>
            <p:cNvGrpSpPr/>
            <p:nvPr/>
          </p:nvGrpSpPr>
          <p:grpSpPr>
            <a:xfrm>
              <a:off x="1178472" y="823606"/>
              <a:ext cx="515142" cy="5622914"/>
              <a:chOff x="1178472" y="804528"/>
              <a:chExt cx="515142" cy="5622914"/>
            </a:xfrm>
          </p:grpSpPr>
          <p:pic>
            <p:nvPicPr>
              <p:cNvPr id="10" name="Picture 9" descr="Text&#10;&#10;Description automatically generated">
                <a:extLst>
                  <a:ext uri="{FF2B5EF4-FFF2-40B4-BE49-F238E27FC236}">
                    <a16:creationId xmlns:a16="http://schemas.microsoft.com/office/drawing/2014/main" id="{7606ECC4-BCB8-49EB-65A7-34D581B4C5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8814" y="804528"/>
                <a:ext cx="514458" cy="514458"/>
              </a:xfrm>
              <a:prstGeom prst="rect">
                <a:avLst/>
              </a:prstGeom>
            </p:spPr>
          </p:pic>
          <p:pic>
            <p:nvPicPr>
              <p:cNvPr id="7" name="Picture 6" descr="Icon&#10;&#10;Description automatically generated">
                <a:extLst>
                  <a:ext uri="{FF2B5EF4-FFF2-40B4-BE49-F238E27FC236}">
                    <a16:creationId xmlns:a16="http://schemas.microsoft.com/office/drawing/2014/main" id="{0F57BB58-B567-793E-98AF-DC99F866727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8814" y="1440389"/>
                <a:ext cx="514458" cy="514458"/>
              </a:xfrm>
              <a:prstGeom prst="rect">
                <a:avLst/>
              </a:prstGeom>
            </p:spPr>
          </p:pic>
          <p:pic>
            <p:nvPicPr>
              <p:cNvPr id="9" name="Picture 8" descr="Icon&#10;&#10;Description automatically generated with low confidence">
                <a:extLst>
                  <a:ext uri="{FF2B5EF4-FFF2-40B4-BE49-F238E27FC236}">
                    <a16:creationId xmlns:a16="http://schemas.microsoft.com/office/drawing/2014/main" id="{315C2860-8D73-487E-EE26-3B551C9B00E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78814" y="2076250"/>
                <a:ext cx="514800" cy="514800"/>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EC7576D0-9802-74C1-A308-8F2018418B1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78814" y="2707441"/>
                <a:ext cx="514800" cy="514800"/>
              </a:xfrm>
              <a:prstGeom prst="rect">
                <a:avLst/>
              </a:prstGeom>
            </p:spPr>
          </p:pic>
          <p:pic>
            <p:nvPicPr>
              <p:cNvPr id="14" name="Picture 13" descr="Icon&#10;&#10;Description automatically generated">
                <a:extLst>
                  <a:ext uri="{FF2B5EF4-FFF2-40B4-BE49-F238E27FC236}">
                    <a16:creationId xmlns:a16="http://schemas.microsoft.com/office/drawing/2014/main" id="{8317A2AF-00F2-F969-6567-2219E91E60D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78472" y="3348314"/>
                <a:ext cx="514800" cy="514800"/>
              </a:xfrm>
              <a:prstGeom prst="rect">
                <a:avLst/>
              </a:prstGeom>
            </p:spPr>
          </p:pic>
          <p:pic>
            <p:nvPicPr>
              <p:cNvPr id="16" name="Picture 15" descr="A picture containing shape&#10;&#10;Description automatically generated">
                <a:extLst>
                  <a:ext uri="{FF2B5EF4-FFF2-40B4-BE49-F238E27FC236}">
                    <a16:creationId xmlns:a16="http://schemas.microsoft.com/office/drawing/2014/main" id="{C5962304-ED5B-467A-8C8F-325FE777D62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78472" y="3979505"/>
                <a:ext cx="514800" cy="514800"/>
              </a:xfrm>
              <a:prstGeom prst="rect">
                <a:avLst/>
              </a:prstGeom>
            </p:spPr>
          </p:pic>
          <p:pic>
            <p:nvPicPr>
              <p:cNvPr id="18" name="Picture 17" descr="Icon&#10;&#10;Description automatically generated">
                <a:extLst>
                  <a:ext uri="{FF2B5EF4-FFF2-40B4-BE49-F238E27FC236}">
                    <a16:creationId xmlns:a16="http://schemas.microsoft.com/office/drawing/2014/main" id="{0A2353D3-0546-BB3E-D15F-D3AA46F3E2C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178472" y="4608080"/>
                <a:ext cx="514800" cy="514800"/>
              </a:xfrm>
              <a:prstGeom prst="rect">
                <a:avLst/>
              </a:prstGeom>
            </p:spPr>
          </p:pic>
          <p:pic>
            <p:nvPicPr>
              <p:cNvPr id="20" name="Picture 19" descr="Icon&#10;&#10;Description automatically generated">
                <a:extLst>
                  <a:ext uri="{FF2B5EF4-FFF2-40B4-BE49-F238E27FC236}">
                    <a16:creationId xmlns:a16="http://schemas.microsoft.com/office/drawing/2014/main" id="{32A63073-540B-6F04-AEE5-ADCA576E9272}"/>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178472" y="5275256"/>
                <a:ext cx="514800" cy="514800"/>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04874229-0C9A-4391-3979-95CCA4A32390}"/>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178472" y="5912642"/>
                <a:ext cx="514800" cy="514800"/>
              </a:xfrm>
              <a:prstGeom prst="rect">
                <a:avLst/>
              </a:prstGeom>
            </p:spPr>
          </p:pic>
        </p:grpSp>
        <p:pic>
          <p:nvPicPr>
            <p:cNvPr id="26" name="Picture 25" descr="Icon&#10;&#10;Description automatically generated">
              <a:extLst>
                <a:ext uri="{FF2B5EF4-FFF2-40B4-BE49-F238E27FC236}">
                  <a16:creationId xmlns:a16="http://schemas.microsoft.com/office/drawing/2014/main" id="{2EC3A1DE-3E0C-32AF-4384-51B47D7FE028}"/>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575323" y="823606"/>
              <a:ext cx="514800" cy="514800"/>
            </a:xfrm>
            <a:prstGeom prst="rect">
              <a:avLst/>
            </a:prstGeom>
          </p:spPr>
        </p:pic>
        <p:pic>
          <p:nvPicPr>
            <p:cNvPr id="28" name="Picture 27" descr="A picture containing table&#10;&#10;Description automatically generated">
              <a:extLst>
                <a:ext uri="{FF2B5EF4-FFF2-40B4-BE49-F238E27FC236}">
                  <a16:creationId xmlns:a16="http://schemas.microsoft.com/office/drawing/2014/main" id="{BA068992-0985-7B4C-EEA1-E182596F0D6C}"/>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6575323" y="1458026"/>
              <a:ext cx="514800" cy="514800"/>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18FF8A38-B94A-5D9C-1CBB-5893827F38C7}"/>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6575323" y="2095328"/>
              <a:ext cx="514800" cy="514800"/>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B2018325-054A-B497-79AB-97CC42B5EF74}"/>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6575323" y="2726519"/>
              <a:ext cx="514800" cy="514800"/>
            </a:xfrm>
            <a:prstGeom prst="rect">
              <a:avLst/>
            </a:prstGeom>
          </p:spPr>
        </p:pic>
        <p:pic>
          <p:nvPicPr>
            <p:cNvPr id="34" name="Picture 33" descr="Logo&#10;&#10;Description automatically generated with low confidence">
              <a:extLst>
                <a:ext uri="{FF2B5EF4-FFF2-40B4-BE49-F238E27FC236}">
                  <a16:creationId xmlns:a16="http://schemas.microsoft.com/office/drawing/2014/main" id="{05096A90-4FF0-278A-9502-52D15A0B5C29}"/>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6575323" y="3367392"/>
              <a:ext cx="514800" cy="514800"/>
            </a:xfrm>
            <a:prstGeom prst="rect">
              <a:avLst/>
            </a:prstGeom>
          </p:spPr>
        </p:pic>
        <p:pic>
          <p:nvPicPr>
            <p:cNvPr id="36" name="Picture 35" descr="Graphical user interface, application, icon&#10;&#10;Description automatically generated">
              <a:extLst>
                <a:ext uri="{FF2B5EF4-FFF2-40B4-BE49-F238E27FC236}">
                  <a16:creationId xmlns:a16="http://schemas.microsoft.com/office/drawing/2014/main" id="{B730FA5D-95C0-49A5-5811-2C39AD16C0D9}"/>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575323" y="3999208"/>
              <a:ext cx="514800" cy="514800"/>
            </a:xfrm>
            <a:prstGeom prst="rect">
              <a:avLst/>
            </a:prstGeom>
          </p:spPr>
        </p:pic>
        <p:pic>
          <p:nvPicPr>
            <p:cNvPr id="38" name="Picture 37" descr="Text&#10;&#10;Description automatically generated with medium confidence">
              <a:extLst>
                <a:ext uri="{FF2B5EF4-FFF2-40B4-BE49-F238E27FC236}">
                  <a16:creationId xmlns:a16="http://schemas.microsoft.com/office/drawing/2014/main" id="{5D8A6F42-CA6B-13D4-11F8-D886C3C36632}"/>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6575323" y="4627158"/>
              <a:ext cx="514800" cy="514800"/>
            </a:xfrm>
            <a:prstGeom prst="rect">
              <a:avLst/>
            </a:prstGeom>
          </p:spPr>
        </p:pic>
        <p:pic>
          <p:nvPicPr>
            <p:cNvPr id="40" name="Picture 39" descr="Icon&#10;&#10;Description automatically generated">
              <a:extLst>
                <a:ext uri="{FF2B5EF4-FFF2-40B4-BE49-F238E27FC236}">
                  <a16:creationId xmlns:a16="http://schemas.microsoft.com/office/drawing/2014/main" id="{47FB9CBA-D6D9-4624-7283-CF1D6638FCE4}"/>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6575323" y="5294334"/>
              <a:ext cx="514800" cy="514800"/>
            </a:xfrm>
            <a:prstGeom prst="rect">
              <a:avLst/>
            </a:prstGeom>
          </p:spPr>
        </p:pic>
      </p:grpSp>
    </p:spTree>
    <p:extLst>
      <p:ext uri="{BB962C8B-B14F-4D97-AF65-F5344CB8AC3E}">
        <p14:creationId xmlns:p14="http://schemas.microsoft.com/office/powerpoint/2010/main" val="377906553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eputational considerations"/>
          <p:cNvSpPr txBox="1">
            <a:spLocks noGrp="1"/>
          </p:cNvSpPr>
          <p:nvPr>
            <p:ph type="title"/>
          </p:nvPr>
        </p:nvSpPr>
        <p:spPr>
          <a:xfrm>
            <a:off x="4648200" y="824093"/>
            <a:ext cx="7011798" cy="1325564"/>
          </a:xfrm>
          <a:prstGeom prst="rect">
            <a:avLst/>
          </a:prstGeom>
        </p:spPr>
        <p:txBody>
          <a:bodyPr/>
          <a:lstStyle>
            <a:lvl1pPr>
              <a:defRPr sz="3800">
                <a:latin typeface="Panton SemiBold Italic"/>
                <a:ea typeface="Panton SemiBold Italic"/>
                <a:cs typeface="Panton SemiBold Italic"/>
                <a:sym typeface="Panton SemiBold"/>
              </a:defRPr>
            </a:lvl1pPr>
          </a:lstStyle>
          <a:p>
            <a:r>
              <a:rPr lang="en-GB">
                <a:latin typeface="+mj-lt"/>
              </a:rPr>
              <a:t>3. </a:t>
            </a:r>
            <a:r>
              <a:rPr>
                <a:latin typeface="+mj-lt"/>
              </a:rPr>
              <a:t>Reputational considerations</a:t>
            </a:r>
          </a:p>
        </p:txBody>
      </p:sp>
      <p:sp>
        <p:nvSpPr>
          <p:cNvPr id="195" name="foundations can ensure that the positive impact created by their grants are not diminished by any of their investment activities…"/>
          <p:cNvSpPr txBox="1">
            <a:spLocks noGrp="1"/>
          </p:cNvSpPr>
          <p:nvPr>
            <p:ph type="body" sz="half" idx="1"/>
          </p:nvPr>
        </p:nvSpPr>
        <p:spPr>
          <a:xfrm>
            <a:off x="4648200" y="2203313"/>
            <a:ext cx="7249849" cy="4351339"/>
          </a:xfrm>
          <a:prstGeom prst="rect">
            <a:avLst/>
          </a:prstGeom>
        </p:spPr>
        <p:txBody>
          <a:bodyPr lIns="45719" tIns="45720" rIns="45719" bIns="45720" anchor="t">
            <a:normAutofit/>
          </a:bodyPr>
          <a:lstStyle/>
          <a:p>
            <a:pPr>
              <a:lnSpc>
                <a:spcPct val="100000"/>
              </a:lnSpc>
              <a:defRPr sz="2200">
                <a:solidFill>
                  <a:srgbClr val="1D3753"/>
                </a:solidFill>
              </a:defRPr>
            </a:pPr>
            <a:r>
              <a:rPr lang="en-GB"/>
              <a:t>Ensure</a:t>
            </a:r>
            <a:r>
              <a:t> that the positive impact created by grants are not diminished by </a:t>
            </a:r>
            <a:r>
              <a:rPr lang="en-GB"/>
              <a:t>investment </a:t>
            </a:r>
            <a:r>
              <a:t>activities</a:t>
            </a:r>
            <a:r>
              <a:rPr lang="en-GB"/>
              <a:t> i.e. that our net-impact across investments and grants is positive</a:t>
            </a:r>
            <a:endParaRPr/>
          </a:p>
          <a:p>
            <a:pPr>
              <a:lnSpc>
                <a:spcPct val="100000"/>
              </a:lnSpc>
              <a:defRPr sz="2200">
                <a:solidFill>
                  <a:srgbClr val="1D3753"/>
                </a:solidFill>
              </a:defRPr>
            </a:pPr>
            <a:r>
              <a:rPr lang="en-GB"/>
              <a:t>Make</a:t>
            </a:r>
            <a:r>
              <a:t> investments that can provide comparable risk- adjusted financial returns while increasing the total positive impact created by the foundation</a:t>
            </a:r>
            <a:r>
              <a:rPr lang="en-GB"/>
              <a:t> </a:t>
            </a:r>
            <a:endParaRPr/>
          </a:p>
        </p:txBody>
      </p:sp>
      <p:sp>
        <p:nvSpPr>
          <p:cNvPr id="197" name="www.impactinvest.org.uk"/>
          <p:cNvSpPr txBox="1"/>
          <p:nvPr/>
        </p:nvSpPr>
        <p:spPr>
          <a:xfrm>
            <a:off x="375919" y="6311900"/>
            <a:ext cx="1739241" cy="2692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gn="l">
              <a:defRPr sz="1200">
                <a:solidFill>
                  <a:srgbClr val="1D3753"/>
                </a:solidFill>
                <a:latin typeface="Panton"/>
                <a:ea typeface="Panton"/>
                <a:cs typeface="Panton"/>
                <a:sym typeface="Panton"/>
              </a:defRPr>
            </a:lvl1pPr>
          </a:lstStyle>
          <a:p>
            <a:r>
              <a:t>www.impactinvest.org.uk</a:t>
            </a:r>
          </a:p>
        </p:txBody>
      </p:sp>
      <p:pic>
        <p:nvPicPr>
          <p:cNvPr id="198" name="heriberto-garcia-YdjrYLvLO5Y-unsplash.jpg" descr="heriberto-garcia-YdjrYLvLO5Y-unsplas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0993" y="0"/>
            <a:ext cx="3802425" cy="6858001"/>
          </a:xfrm>
          <a:prstGeom prst="rect">
            <a:avLst/>
          </a:prstGeom>
          <a:ln w="12700">
            <a:miter lim="400000"/>
          </a:ln>
        </p:spPr>
      </p:pic>
      <p:pic>
        <p:nvPicPr>
          <p:cNvPr id="5" name="Picture 4" descr="Graphical user interface, website&#10;&#10;Description automatically generated">
            <a:extLst>
              <a:ext uri="{FF2B5EF4-FFF2-40B4-BE49-F238E27FC236}">
                <a16:creationId xmlns:a16="http://schemas.microsoft.com/office/drawing/2014/main" id="{D9586B4C-EBF3-6230-4149-3547E1469402}"/>
              </a:ext>
            </a:extLst>
          </p:cNvPr>
          <p:cNvPicPr>
            <a:picLocks noChangeAspect="1"/>
          </p:cNvPicPr>
          <p:nvPr/>
        </p:nvPicPr>
        <p:blipFill rotWithShape="1">
          <a:blip r:embed="rId4">
            <a:extLst>
              <a:ext uri="{28A0092B-C50C-407E-A947-70E740481C1C}">
                <a14:useLocalDpi xmlns:a14="http://schemas.microsoft.com/office/drawing/2010/main"/>
              </a:ext>
            </a:extLst>
          </a:blip>
          <a:srcRect r="-86"/>
          <a:stretch/>
        </p:blipFill>
        <p:spPr>
          <a:xfrm>
            <a:off x="7000805" y="4854519"/>
            <a:ext cx="4659193" cy="1592001"/>
          </a:xfrm>
          <a:prstGeom prst="rect">
            <a:avLst/>
          </a:prstGeom>
        </p:spPr>
      </p:pic>
      <p:pic>
        <p:nvPicPr>
          <p:cNvPr id="4" name="Picture 3" descr="Text&#10;&#10;Description automatically generated">
            <a:extLst>
              <a:ext uri="{FF2B5EF4-FFF2-40B4-BE49-F238E27FC236}">
                <a16:creationId xmlns:a16="http://schemas.microsoft.com/office/drawing/2014/main" id="{734F3553-4DBD-334C-925C-07895AE7B89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64981" y="5080000"/>
            <a:ext cx="1638300" cy="1231900"/>
          </a:xfrm>
          <a:prstGeom prst="rect">
            <a:avLst/>
          </a:prstGeom>
        </p:spPr>
      </p:pic>
      <p:pic>
        <p:nvPicPr>
          <p:cNvPr id="196" name="Image" descr="Image"/>
          <p:cNvPicPr>
            <a:picLocks noChangeAspect="1"/>
          </p:cNvPicPr>
          <p:nvPr/>
        </p:nvPicPr>
        <p:blipFill>
          <a:blip r:embed="rId6"/>
          <a:stretch>
            <a:fillRect/>
          </a:stretch>
        </p:blipFill>
        <p:spPr>
          <a:xfrm>
            <a:off x="10796516" y="5971922"/>
            <a:ext cx="1250295" cy="703535"/>
          </a:xfrm>
          <a:prstGeom prst="rect">
            <a:avLst/>
          </a:prstGeom>
          <a:ln w="12700">
            <a:miter lim="400000"/>
          </a:ln>
        </p:spPr>
      </p:pic>
      <p:sp>
        <p:nvSpPr>
          <p:cNvPr id="9" name="Rectangle 8">
            <a:extLst>
              <a:ext uri="{FF2B5EF4-FFF2-40B4-BE49-F238E27FC236}">
                <a16:creationId xmlns:a16="http://schemas.microsoft.com/office/drawing/2014/main" id="{CC3B65AF-B358-6B57-03AF-BF75F90A4DF6}"/>
              </a:ext>
            </a:extLst>
          </p:cNvPr>
          <p:cNvSpPr/>
          <p:nvPr/>
        </p:nvSpPr>
        <p:spPr>
          <a:xfrm>
            <a:off x="10405640" y="421948"/>
            <a:ext cx="1422633"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j-lt"/>
                <a:ea typeface="+mj-ea"/>
                <a:cs typeface="+mj-cs"/>
                <a:sym typeface="Calibri"/>
              </a:rPr>
              <a:t>[Insert logo here]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Catalysing change in other investors and in the capital markets more broadly"/>
          <p:cNvSpPr txBox="1">
            <a:spLocks noGrp="1"/>
          </p:cNvSpPr>
          <p:nvPr>
            <p:ph type="title"/>
          </p:nvPr>
        </p:nvSpPr>
        <p:spPr>
          <a:xfrm>
            <a:off x="4465320" y="934085"/>
            <a:ext cx="6765505" cy="1962926"/>
          </a:xfrm>
          <a:prstGeom prst="rect">
            <a:avLst/>
          </a:prstGeom>
        </p:spPr>
        <p:txBody>
          <a:bodyPr lIns="45719" tIns="45720" rIns="45719" bIns="45720" anchor="ctr">
            <a:normAutofit/>
          </a:bodyPr>
          <a:lstStyle>
            <a:lvl1pPr>
              <a:defRPr sz="3800">
                <a:latin typeface="Panton SemiBold Italic"/>
                <a:ea typeface="Panton SemiBold Italic"/>
                <a:cs typeface="Panton SemiBold Italic"/>
                <a:sym typeface="Panton SemiBold"/>
              </a:defRPr>
            </a:lvl1pPr>
          </a:lstStyle>
          <a:p>
            <a:r>
              <a:rPr lang="en-GB">
                <a:latin typeface="Calibri"/>
              </a:rPr>
              <a:t>4. Catalysing change in other investors and in the capital markets more broadly</a:t>
            </a:r>
          </a:p>
        </p:txBody>
      </p:sp>
      <p:sp>
        <p:nvSpPr>
          <p:cNvPr id="201" name="By demonstrating that foundations can engage in positive impact investment whilst delivering on their commercial goals, foundations can inspire others to help drive a broader capital markets transition.…"/>
          <p:cNvSpPr txBox="1">
            <a:spLocks noGrp="1"/>
          </p:cNvSpPr>
          <p:nvPr>
            <p:ph type="body" sz="half" idx="1"/>
          </p:nvPr>
        </p:nvSpPr>
        <p:spPr>
          <a:xfrm>
            <a:off x="4465320" y="2933064"/>
            <a:ext cx="6765505" cy="4351339"/>
          </a:xfrm>
          <a:prstGeom prst="rect">
            <a:avLst/>
          </a:prstGeom>
        </p:spPr>
        <p:txBody>
          <a:bodyPr lIns="45719" tIns="45720" rIns="45719" bIns="45720" anchor="t">
            <a:normAutofit/>
          </a:bodyPr>
          <a:lstStyle/>
          <a:p>
            <a:pPr>
              <a:lnSpc>
                <a:spcPct val="100000"/>
              </a:lnSpc>
              <a:defRPr sz="2200">
                <a:solidFill>
                  <a:srgbClr val="1D3753"/>
                </a:solidFill>
              </a:defRPr>
            </a:pPr>
            <a:r>
              <a:rPr lang="en-GB"/>
              <a:t>Foundations role-modelling positive impact and </a:t>
            </a:r>
            <a:r>
              <a:t>delivering on their commercial goals</a:t>
            </a:r>
            <a:r>
              <a:rPr lang="en-GB"/>
              <a:t> can </a:t>
            </a:r>
            <a:r>
              <a:t>inspire others </a:t>
            </a:r>
            <a:r>
              <a:rPr lang="en-GB"/>
              <a:t>to adopt the strategy</a:t>
            </a:r>
          </a:p>
          <a:p>
            <a:pPr>
              <a:lnSpc>
                <a:spcPct val="100000"/>
              </a:lnSpc>
              <a:defRPr sz="2200">
                <a:solidFill>
                  <a:srgbClr val="1D3753"/>
                </a:solidFill>
              </a:defRPr>
            </a:pPr>
            <a:r>
              <a:rPr lang="en-GB">
                <a:solidFill>
                  <a:srgbClr val="1D3753"/>
                </a:solidFill>
                <a:sym typeface="Calibri"/>
              </a:rPr>
              <a:t>Impact investing in the endowment increases the possibility of influencing other private sector investors to adopt our impact goals: aligning, coordinating or blending funds</a:t>
            </a:r>
            <a:endParaRPr/>
          </a:p>
        </p:txBody>
      </p:sp>
      <p:pic>
        <p:nvPicPr>
          <p:cNvPr id="202" name="Image" descr="Image"/>
          <p:cNvPicPr>
            <a:picLocks noChangeAspect="1"/>
          </p:cNvPicPr>
          <p:nvPr/>
        </p:nvPicPr>
        <p:blipFill>
          <a:blip r:embed="rId3"/>
          <a:stretch>
            <a:fillRect/>
          </a:stretch>
        </p:blipFill>
        <p:spPr>
          <a:xfrm>
            <a:off x="10649020" y="5742985"/>
            <a:ext cx="1250295" cy="703535"/>
          </a:xfrm>
          <a:prstGeom prst="rect">
            <a:avLst/>
          </a:prstGeom>
          <a:ln w="12700">
            <a:miter lim="400000"/>
          </a:ln>
        </p:spPr>
      </p:pic>
      <p:sp>
        <p:nvSpPr>
          <p:cNvPr id="203" name="www.impactinvest.org.uk"/>
          <p:cNvSpPr txBox="1"/>
          <p:nvPr/>
        </p:nvSpPr>
        <p:spPr>
          <a:xfrm>
            <a:off x="375919" y="6311900"/>
            <a:ext cx="1739241" cy="2692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gn="l">
              <a:defRPr sz="1200">
                <a:solidFill>
                  <a:srgbClr val="1D3753"/>
                </a:solidFill>
                <a:latin typeface="Panton"/>
                <a:ea typeface="Panton"/>
                <a:cs typeface="Panton"/>
                <a:sym typeface="Panton"/>
              </a:defRPr>
            </a:lvl1pPr>
          </a:lstStyle>
          <a:p>
            <a:r>
              <a:t>www.impactinvest.org.uk</a:t>
            </a:r>
          </a:p>
        </p:txBody>
      </p:sp>
      <p:pic>
        <p:nvPicPr>
          <p:cNvPr id="204" name="robert-collins-tvc5imO5pXk-unsplash.jpg" descr="robert-collins-tvc5imO5pXk-unsplas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7959" y="0"/>
            <a:ext cx="3814789" cy="6858001"/>
          </a:xfrm>
          <a:prstGeom prst="rect">
            <a:avLst/>
          </a:prstGeom>
          <a:ln w="12700">
            <a:miter lim="400000"/>
          </a:ln>
        </p:spPr>
      </p:pic>
      <p:sp>
        <p:nvSpPr>
          <p:cNvPr id="7" name="Rectangle 6">
            <a:extLst>
              <a:ext uri="{FF2B5EF4-FFF2-40B4-BE49-F238E27FC236}">
                <a16:creationId xmlns:a16="http://schemas.microsoft.com/office/drawing/2014/main" id="{74014D73-B3FB-5321-DD43-5B707BDA67E1}"/>
              </a:ext>
            </a:extLst>
          </p:cNvPr>
          <p:cNvSpPr/>
          <p:nvPr/>
        </p:nvSpPr>
        <p:spPr>
          <a:xfrm>
            <a:off x="10405640" y="421948"/>
            <a:ext cx="1422633"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j-lt"/>
                <a:ea typeface="+mj-ea"/>
                <a:cs typeface="+mj-cs"/>
                <a:sym typeface="Calibri"/>
              </a:rPr>
              <a:t>[Insert logo here]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Improving the long-term effectiveness and accountability of capital"/>
          <p:cNvSpPr txBox="1">
            <a:spLocks noGrp="1"/>
          </p:cNvSpPr>
          <p:nvPr>
            <p:ph type="title"/>
          </p:nvPr>
        </p:nvSpPr>
        <p:spPr>
          <a:xfrm>
            <a:off x="4648921" y="822325"/>
            <a:ext cx="6373202" cy="2304139"/>
          </a:xfrm>
          <a:prstGeom prst="rect">
            <a:avLst/>
          </a:prstGeom>
        </p:spPr>
        <p:txBody>
          <a:bodyPr/>
          <a:lstStyle>
            <a:lvl1pPr>
              <a:defRPr sz="3800">
                <a:latin typeface="Panton SemiBold Italic"/>
                <a:ea typeface="Panton SemiBold Italic"/>
                <a:cs typeface="Panton SemiBold Italic"/>
                <a:sym typeface="Panton SemiBold"/>
              </a:defRPr>
            </a:lvl1pPr>
          </a:lstStyle>
          <a:p>
            <a:r>
              <a:rPr lang="en-GB">
                <a:latin typeface="+mj-lt"/>
              </a:rPr>
              <a:t>5. </a:t>
            </a:r>
            <a:r>
              <a:rPr>
                <a:latin typeface="+mj-lt"/>
              </a:rPr>
              <a:t>Improving the long-term effectiveness and accountability of capital</a:t>
            </a:r>
          </a:p>
        </p:txBody>
      </p:sp>
      <p:sp>
        <p:nvSpPr>
          <p:cNvPr id="207" name="Foundations generally have a long-term time horizon…"/>
          <p:cNvSpPr txBox="1">
            <a:spLocks noGrp="1"/>
          </p:cNvSpPr>
          <p:nvPr>
            <p:ph type="body" sz="half" idx="1"/>
          </p:nvPr>
        </p:nvSpPr>
        <p:spPr>
          <a:xfrm>
            <a:off x="4678679" y="2973704"/>
            <a:ext cx="6781045" cy="4351339"/>
          </a:xfrm>
          <a:prstGeom prst="rect">
            <a:avLst/>
          </a:prstGeom>
        </p:spPr>
        <p:txBody>
          <a:bodyPr lIns="45719" tIns="45720" rIns="45719" bIns="45720" anchor="t">
            <a:normAutofit/>
          </a:bodyPr>
          <a:lstStyle/>
          <a:p>
            <a:pPr>
              <a:lnSpc>
                <a:spcPct val="100000"/>
              </a:lnSpc>
              <a:defRPr sz="2200">
                <a:solidFill>
                  <a:srgbClr val="1D3753"/>
                </a:solidFill>
              </a:defRPr>
            </a:pPr>
            <a:r>
              <a:t>Foundations generally have a long-term time horizon</a:t>
            </a:r>
            <a:r>
              <a:rPr lang="en-GB"/>
              <a:t> and thus must </a:t>
            </a:r>
            <a:r>
              <a:t>grapple with systemic risks </a:t>
            </a:r>
            <a:r>
              <a:rPr lang="en-GB"/>
              <a:t>e.g.</a:t>
            </a:r>
            <a:r>
              <a:t> climate change</a:t>
            </a:r>
            <a:r>
              <a:rPr lang="en-GB"/>
              <a:t>, </a:t>
            </a:r>
            <a:r>
              <a:t>social inequality</a:t>
            </a:r>
          </a:p>
          <a:p>
            <a:pPr>
              <a:lnSpc>
                <a:spcPct val="100000"/>
              </a:lnSpc>
              <a:defRPr sz="2200">
                <a:solidFill>
                  <a:srgbClr val="1D3753"/>
                </a:solidFill>
              </a:defRPr>
            </a:pPr>
            <a:r>
              <a:rPr lang="en-GB"/>
              <a:t>Get on </a:t>
            </a:r>
            <a:r>
              <a:t>the front foot</a:t>
            </a:r>
            <a:r>
              <a:rPr lang="en-GB"/>
              <a:t> through impact</a:t>
            </a:r>
            <a:r>
              <a:t>: spot negative social and environmental issues before they arise and </a:t>
            </a:r>
            <a:r>
              <a:rPr lang="en-GB"/>
              <a:t>be</a:t>
            </a:r>
            <a:r>
              <a:t> on the right side of regulatory development</a:t>
            </a:r>
          </a:p>
        </p:txBody>
      </p:sp>
      <p:pic>
        <p:nvPicPr>
          <p:cNvPr id="208" name="Image" descr="Image"/>
          <p:cNvPicPr>
            <a:picLocks noChangeAspect="1"/>
          </p:cNvPicPr>
          <p:nvPr/>
        </p:nvPicPr>
        <p:blipFill>
          <a:blip r:embed="rId3"/>
          <a:stretch>
            <a:fillRect/>
          </a:stretch>
        </p:blipFill>
        <p:spPr>
          <a:xfrm>
            <a:off x="10565786" y="5877605"/>
            <a:ext cx="1250295" cy="703535"/>
          </a:xfrm>
          <a:prstGeom prst="rect">
            <a:avLst/>
          </a:prstGeom>
          <a:ln w="12700">
            <a:miter lim="400000"/>
          </a:ln>
        </p:spPr>
      </p:pic>
      <p:sp>
        <p:nvSpPr>
          <p:cNvPr id="209" name="www.impactinvest.org.uk"/>
          <p:cNvSpPr txBox="1"/>
          <p:nvPr/>
        </p:nvSpPr>
        <p:spPr>
          <a:xfrm>
            <a:off x="375919" y="6311900"/>
            <a:ext cx="1739241" cy="2692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gn="l">
              <a:defRPr sz="1200">
                <a:solidFill>
                  <a:srgbClr val="1D3753"/>
                </a:solidFill>
                <a:latin typeface="Panton"/>
                <a:ea typeface="Panton"/>
                <a:cs typeface="Panton"/>
                <a:sym typeface="Panton"/>
              </a:defRPr>
            </a:lvl1pPr>
          </a:lstStyle>
          <a:p>
            <a:r>
              <a:t>www.impactinvest.org.uk</a:t>
            </a:r>
          </a:p>
        </p:txBody>
      </p:sp>
      <p:pic>
        <p:nvPicPr>
          <p:cNvPr id="210" name="rowan-freeman-4MFfrzQ1d7s-unsplash.jpg" descr="rowan-freeman-4MFfrzQ1d7s-unsplas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540" y="-1"/>
            <a:ext cx="3807832" cy="6858001"/>
          </a:xfrm>
          <a:prstGeom prst="rect">
            <a:avLst/>
          </a:prstGeom>
          <a:ln w="12700">
            <a:miter lim="400000"/>
          </a:ln>
        </p:spPr>
      </p:pic>
      <p:sp>
        <p:nvSpPr>
          <p:cNvPr id="7" name="Rectangle 6">
            <a:extLst>
              <a:ext uri="{FF2B5EF4-FFF2-40B4-BE49-F238E27FC236}">
                <a16:creationId xmlns:a16="http://schemas.microsoft.com/office/drawing/2014/main" id="{AEDE850E-3EED-2E83-3C39-786179A49D72}"/>
              </a:ext>
            </a:extLst>
          </p:cNvPr>
          <p:cNvSpPr/>
          <p:nvPr/>
        </p:nvSpPr>
        <p:spPr>
          <a:xfrm>
            <a:off x="10405640" y="421948"/>
            <a:ext cx="1422633"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j-lt"/>
                <a:ea typeface="+mj-ea"/>
                <a:cs typeface="+mj-cs"/>
                <a:sym typeface="Calibri"/>
              </a:rPr>
              <a:t>[Insert logo here]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Rectangle"/>
          <p:cNvSpPr/>
          <p:nvPr/>
        </p:nvSpPr>
        <p:spPr>
          <a:xfrm>
            <a:off x="-12700" y="0"/>
            <a:ext cx="12217400" cy="6908800"/>
          </a:xfrm>
          <a:prstGeom prst="rect">
            <a:avLst/>
          </a:prstGeom>
          <a:solidFill>
            <a:srgbClr val="FAC607"/>
          </a:solidFill>
          <a:ln w="12700">
            <a:noFill/>
            <a:miter/>
          </a:ln>
        </p:spPr>
        <p:txBody>
          <a:bodyPr lIns="45719" rIns="45719" anchor="ctr"/>
          <a:lstStyle/>
          <a:p>
            <a:pPr algn="l">
              <a:defRPr sz="1800">
                <a:solidFill>
                  <a:srgbClr val="000000"/>
                </a:solidFill>
              </a:defRPr>
            </a:pPr>
            <a:endParaRPr/>
          </a:p>
        </p:txBody>
      </p:sp>
      <p:sp>
        <p:nvSpPr>
          <p:cNvPr id="213" name="Practical steps"/>
          <p:cNvSpPr txBox="1">
            <a:spLocks noGrp="1"/>
          </p:cNvSpPr>
          <p:nvPr>
            <p:ph type="title"/>
          </p:nvPr>
        </p:nvSpPr>
        <p:spPr>
          <a:xfrm>
            <a:off x="5925820" y="828322"/>
            <a:ext cx="5080360" cy="1325564"/>
          </a:xfrm>
          <a:prstGeom prst="rect">
            <a:avLst/>
          </a:prstGeom>
        </p:spPr>
        <p:txBody>
          <a:bodyPr lIns="45719" tIns="45720" rIns="45719" bIns="45720" anchor="ctr">
            <a:normAutofit fontScale="90000"/>
          </a:bodyPr>
          <a:lstStyle>
            <a:lvl1pPr>
              <a:defRPr>
                <a:solidFill>
                  <a:srgbClr val="852D71"/>
                </a:solidFill>
              </a:defRPr>
            </a:lvl1pPr>
          </a:lstStyle>
          <a:p>
            <a:r>
              <a:rPr lang="en-GB"/>
              <a:t>Getting started: impact investing in the endowment</a:t>
            </a:r>
            <a:br>
              <a:rPr lang="en-GB"/>
            </a:br>
            <a:br>
              <a:rPr lang="en-GB"/>
            </a:br>
            <a:endParaRPr/>
          </a:p>
        </p:txBody>
      </p:sp>
      <p:sp>
        <p:nvSpPr>
          <p:cNvPr id="214" name="Obtain an internal mandate for impact investing…"/>
          <p:cNvSpPr txBox="1">
            <a:spLocks noGrp="1"/>
          </p:cNvSpPr>
          <p:nvPr>
            <p:ph type="body" sz="half" idx="1"/>
          </p:nvPr>
        </p:nvSpPr>
        <p:spPr>
          <a:xfrm>
            <a:off x="5849530" y="2193140"/>
            <a:ext cx="5786968" cy="3836538"/>
          </a:xfrm>
          <a:prstGeom prst="rect">
            <a:avLst/>
          </a:prstGeom>
        </p:spPr>
        <p:txBody>
          <a:bodyPr>
            <a:normAutofit/>
          </a:bodyPr>
          <a:lstStyle/>
          <a:p>
            <a:pPr marL="457200" indent="-457200">
              <a:lnSpc>
                <a:spcPct val="100000"/>
              </a:lnSpc>
              <a:buFont typeface="+mj-lt"/>
              <a:buAutoNum type="arabicPeriod"/>
              <a:defRPr sz="2200">
                <a:solidFill>
                  <a:srgbClr val="1D3753"/>
                </a:solidFill>
              </a:defRPr>
            </a:pPr>
            <a:r>
              <a:t>Obtain an internal mandate for impact investing</a:t>
            </a:r>
          </a:p>
          <a:p>
            <a:pPr marL="457200" indent="-457200">
              <a:lnSpc>
                <a:spcPct val="100000"/>
              </a:lnSpc>
              <a:buFont typeface="+mj-lt"/>
              <a:buAutoNum type="arabicPeriod"/>
              <a:defRPr sz="2200">
                <a:solidFill>
                  <a:srgbClr val="1D3753"/>
                </a:solidFill>
              </a:defRPr>
            </a:pPr>
            <a:r>
              <a:t>Establish financial and impact requirements for the endowment </a:t>
            </a:r>
          </a:p>
          <a:p>
            <a:pPr marL="457200" indent="-457200">
              <a:lnSpc>
                <a:spcPct val="100000"/>
              </a:lnSpc>
              <a:buFont typeface="+mj-lt"/>
              <a:buAutoNum type="arabicPeriod"/>
              <a:defRPr sz="2200">
                <a:solidFill>
                  <a:srgbClr val="1D3753"/>
                </a:solidFill>
              </a:defRPr>
            </a:pPr>
            <a:r>
              <a:t>Update the Investment Policy Statement</a:t>
            </a:r>
          </a:p>
          <a:p>
            <a:pPr marL="457200" indent="-457200">
              <a:lnSpc>
                <a:spcPct val="100000"/>
              </a:lnSpc>
              <a:buFont typeface="+mj-lt"/>
              <a:buAutoNum type="arabicPeriod"/>
              <a:defRPr sz="2200">
                <a:solidFill>
                  <a:srgbClr val="1D3753"/>
                </a:solidFill>
              </a:defRPr>
            </a:pPr>
            <a:r>
              <a:t>Integrate impact and investment at board and staff level to deliver the strategy </a:t>
            </a:r>
          </a:p>
          <a:p>
            <a:pPr marL="457200" indent="-457200">
              <a:lnSpc>
                <a:spcPct val="100000"/>
              </a:lnSpc>
              <a:buFont typeface="+mj-lt"/>
              <a:buAutoNum type="arabicPeriod"/>
              <a:defRPr sz="2200">
                <a:solidFill>
                  <a:srgbClr val="1D3753"/>
                </a:solidFill>
              </a:defRPr>
            </a:pPr>
            <a:r>
              <a:t>Appoint investment advisors</a:t>
            </a:r>
            <a:r>
              <a:rPr lang="en-GB"/>
              <a:t> and</a:t>
            </a:r>
            <a:r>
              <a:t> managers with expertise in impact </a:t>
            </a:r>
          </a:p>
        </p:txBody>
      </p:sp>
      <p:pic>
        <p:nvPicPr>
          <p:cNvPr id="215" name="thomas-richter-B09tL5bSQJk-unsplash.jpg" descr="thomas-richter-B09tL5bSQJk-unsplas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2699" y="-25220"/>
            <a:ext cx="5080360" cy="6934020"/>
          </a:xfrm>
          <a:prstGeom prst="rect">
            <a:avLst/>
          </a:prstGeom>
          <a:ln w="12700">
            <a:noFill/>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tep 1…"/>
          <p:cNvSpPr txBox="1">
            <a:spLocks noGrp="1"/>
          </p:cNvSpPr>
          <p:nvPr>
            <p:ph type="title"/>
          </p:nvPr>
        </p:nvSpPr>
        <p:spPr>
          <a:xfrm>
            <a:off x="4620148" y="1158496"/>
            <a:ext cx="6416458" cy="1942406"/>
          </a:xfrm>
          <a:prstGeom prst="rect">
            <a:avLst/>
          </a:prstGeom>
        </p:spPr>
        <p:txBody>
          <a:bodyPr lIns="45719" tIns="45720" rIns="45719" bIns="45720" anchor="ctr">
            <a:normAutofit/>
          </a:bodyPr>
          <a:lstStyle/>
          <a:p>
            <a:pPr>
              <a:defRPr sz="3800">
                <a:latin typeface="Panton SemiBold Italic"/>
                <a:ea typeface="Panton SemiBold Italic"/>
                <a:cs typeface="Panton SemiBold Italic"/>
                <a:sym typeface="Panton SemiBold"/>
              </a:defRPr>
            </a:pPr>
            <a:r>
              <a:rPr lang="en-GB">
                <a:latin typeface="Calibri"/>
              </a:rPr>
              <a:t>Step 1: Obtain an internal mandate for impact investing</a:t>
            </a:r>
          </a:p>
        </p:txBody>
      </p:sp>
      <p:sp>
        <p:nvSpPr>
          <p:cNvPr id="218" name="Bring together stakeholders from across the staff and board…"/>
          <p:cNvSpPr txBox="1">
            <a:spLocks noGrp="1"/>
          </p:cNvSpPr>
          <p:nvPr>
            <p:ph type="body" sz="half" idx="1"/>
          </p:nvPr>
        </p:nvSpPr>
        <p:spPr>
          <a:xfrm>
            <a:off x="4566920" y="3156585"/>
            <a:ext cx="6522914" cy="4351338"/>
          </a:xfrm>
          <a:prstGeom prst="rect">
            <a:avLst/>
          </a:prstGeom>
        </p:spPr>
        <p:txBody>
          <a:bodyPr/>
          <a:lstStyle/>
          <a:p>
            <a:pPr>
              <a:lnSpc>
                <a:spcPct val="100000"/>
              </a:lnSpc>
              <a:defRPr sz="2200">
                <a:solidFill>
                  <a:srgbClr val="1D3753"/>
                </a:solidFill>
              </a:defRPr>
            </a:pPr>
            <a:r>
              <a:t>Bring together stakeholders from across the staff and board </a:t>
            </a:r>
          </a:p>
          <a:p>
            <a:pPr>
              <a:lnSpc>
                <a:spcPct val="100000"/>
              </a:lnSpc>
              <a:defRPr sz="2200">
                <a:solidFill>
                  <a:srgbClr val="1D3753"/>
                </a:solidFill>
              </a:defRPr>
            </a:pPr>
            <a:r>
              <a:t>Information sharing, consultation and education are key parts of the process</a:t>
            </a:r>
          </a:p>
          <a:p>
            <a:pPr>
              <a:lnSpc>
                <a:spcPct val="100000"/>
              </a:lnSpc>
              <a:defRPr sz="2200">
                <a:solidFill>
                  <a:srgbClr val="1D3753"/>
                </a:solidFill>
              </a:defRPr>
            </a:pPr>
            <a:r>
              <a:t>Learn from the experiences of other foundations</a:t>
            </a:r>
          </a:p>
          <a:p>
            <a:pPr>
              <a:lnSpc>
                <a:spcPct val="100000"/>
              </a:lnSpc>
              <a:defRPr sz="2200">
                <a:solidFill>
                  <a:srgbClr val="1D3753"/>
                </a:solidFill>
              </a:defRPr>
            </a:pPr>
            <a:r>
              <a:t>Start with a small mandate and grow</a:t>
            </a:r>
          </a:p>
        </p:txBody>
      </p:sp>
      <p:pic>
        <p:nvPicPr>
          <p:cNvPr id="219" name="Image" descr="Image"/>
          <p:cNvPicPr>
            <a:picLocks noChangeAspect="1"/>
          </p:cNvPicPr>
          <p:nvPr/>
        </p:nvPicPr>
        <p:blipFill>
          <a:blip r:embed="rId3"/>
          <a:stretch>
            <a:fillRect/>
          </a:stretch>
        </p:blipFill>
        <p:spPr>
          <a:xfrm>
            <a:off x="10565786" y="5742985"/>
            <a:ext cx="1250295" cy="703535"/>
          </a:xfrm>
          <a:prstGeom prst="rect">
            <a:avLst/>
          </a:prstGeom>
          <a:ln w="12700">
            <a:miter lim="400000"/>
          </a:ln>
        </p:spPr>
      </p:pic>
      <p:sp>
        <p:nvSpPr>
          <p:cNvPr id="220" name="www.impactinvest.org.uk"/>
          <p:cNvSpPr txBox="1"/>
          <p:nvPr/>
        </p:nvSpPr>
        <p:spPr>
          <a:xfrm>
            <a:off x="375919" y="6311900"/>
            <a:ext cx="1739241" cy="2692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gn="l">
              <a:defRPr sz="1200">
                <a:solidFill>
                  <a:srgbClr val="1D3753"/>
                </a:solidFill>
                <a:latin typeface="Panton"/>
                <a:ea typeface="Panton"/>
                <a:cs typeface="Panton"/>
                <a:sym typeface="Panton"/>
              </a:defRPr>
            </a:lvl1pPr>
          </a:lstStyle>
          <a:p>
            <a:r>
              <a:t>www.impactinvest.org.uk</a:t>
            </a:r>
          </a:p>
        </p:txBody>
      </p:sp>
      <p:pic>
        <p:nvPicPr>
          <p:cNvPr id="221" name="the-climate-reality-project-Hb6uWq0i4MI-unsplash.jpg" descr="the-climate-reality-project-Hb6uWq0i4MI-unsplas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2925" y="0"/>
            <a:ext cx="3815192" cy="6858001"/>
          </a:xfrm>
          <a:prstGeom prst="rect">
            <a:avLst/>
          </a:prstGeom>
          <a:ln w="12700">
            <a:miter lim="400000"/>
          </a:ln>
        </p:spPr>
      </p:pic>
      <p:sp>
        <p:nvSpPr>
          <p:cNvPr id="7" name="Rectangle 6">
            <a:extLst>
              <a:ext uri="{FF2B5EF4-FFF2-40B4-BE49-F238E27FC236}">
                <a16:creationId xmlns:a16="http://schemas.microsoft.com/office/drawing/2014/main" id="{B5F8402F-97F6-CBFA-57A8-244AE31A4B28}"/>
              </a:ext>
            </a:extLst>
          </p:cNvPr>
          <p:cNvSpPr/>
          <p:nvPr/>
        </p:nvSpPr>
        <p:spPr>
          <a:xfrm>
            <a:off x="10405640" y="421948"/>
            <a:ext cx="1422633"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j-lt"/>
                <a:ea typeface="+mj-ea"/>
                <a:cs typeface="+mj-cs"/>
                <a:sym typeface="Calibri"/>
              </a:rPr>
              <a:t>[Insert logo here]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tep 2…"/>
          <p:cNvSpPr txBox="1">
            <a:spLocks noGrp="1"/>
          </p:cNvSpPr>
          <p:nvPr>
            <p:ph type="title"/>
          </p:nvPr>
        </p:nvSpPr>
        <p:spPr>
          <a:xfrm>
            <a:off x="4564379" y="741114"/>
            <a:ext cx="5401111" cy="2531882"/>
          </a:xfrm>
          <a:prstGeom prst="rect">
            <a:avLst/>
          </a:prstGeom>
        </p:spPr>
        <p:txBody>
          <a:bodyPr lIns="45719" tIns="45720" rIns="45719" bIns="45720" anchor="ctr">
            <a:normAutofit/>
          </a:bodyPr>
          <a:lstStyle/>
          <a:p>
            <a:pPr>
              <a:defRPr sz="3800">
                <a:latin typeface="Panton SemiBold Italic"/>
                <a:ea typeface="Panton SemiBold Italic"/>
                <a:cs typeface="Panton SemiBold Italic"/>
                <a:sym typeface="Panton SemiBold"/>
              </a:defRPr>
            </a:pPr>
            <a:r>
              <a:rPr lang="en-GB">
                <a:latin typeface="Calibri"/>
              </a:rPr>
              <a:t>Step 2: Establish financial and impact requirements for the endowment </a:t>
            </a:r>
            <a:endParaRPr/>
          </a:p>
        </p:txBody>
      </p:sp>
      <p:sp>
        <p:nvSpPr>
          <p:cNvPr id="224" name="Be clear on both the financial requirements for your foundation and how they interact with portfolio construction…"/>
          <p:cNvSpPr txBox="1">
            <a:spLocks noGrp="1"/>
          </p:cNvSpPr>
          <p:nvPr>
            <p:ph type="body" sz="half" idx="1"/>
          </p:nvPr>
        </p:nvSpPr>
        <p:spPr>
          <a:xfrm>
            <a:off x="4577079" y="3230245"/>
            <a:ext cx="6536200" cy="4351338"/>
          </a:xfrm>
          <a:prstGeom prst="rect">
            <a:avLst/>
          </a:prstGeom>
        </p:spPr>
        <p:txBody>
          <a:bodyPr lIns="45719" tIns="45720" rIns="45719" bIns="45720" anchor="t">
            <a:normAutofit/>
          </a:bodyPr>
          <a:lstStyle/>
          <a:p>
            <a:pPr>
              <a:lnSpc>
                <a:spcPct val="100000"/>
              </a:lnSpc>
              <a:defRPr sz="1900">
                <a:solidFill>
                  <a:srgbClr val="1D3753"/>
                </a:solidFill>
              </a:defRPr>
            </a:pPr>
            <a:r>
              <a:t>Be clear</a:t>
            </a:r>
            <a:r>
              <a:rPr lang="en-GB"/>
              <a:t> on</a:t>
            </a:r>
            <a:r>
              <a:t> the financial requirements for</a:t>
            </a:r>
            <a:r>
              <a:rPr lang="en-GB"/>
              <a:t> the </a:t>
            </a:r>
            <a:r>
              <a:t>foundation</a:t>
            </a:r>
            <a:r>
              <a:rPr lang="en-GB"/>
              <a:t>, challenge yourselves on liquidity, and thereafter seek to maximise for impact</a:t>
            </a:r>
          </a:p>
          <a:p>
            <a:pPr marL="152400" indent="-152400">
              <a:lnSpc>
                <a:spcPct val="100000"/>
              </a:lnSpc>
              <a:defRPr sz="1900">
                <a:solidFill>
                  <a:srgbClr val="1D3753"/>
                </a:solidFill>
              </a:defRPr>
            </a:pPr>
            <a:r>
              <a:t>Consider the </a:t>
            </a:r>
            <a:r>
              <a:rPr lang="en-GB"/>
              <a:t>foundation's</a:t>
            </a:r>
            <a:r>
              <a:t> mission</a:t>
            </a:r>
            <a:r>
              <a:rPr lang="en-GB"/>
              <a:t> and product selection, but also be prepared to consider opportunities outside of mission still delivering public benefit</a:t>
            </a:r>
            <a:endParaRPr/>
          </a:p>
          <a:p>
            <a:pPr marL="152400" indent="-152400">
              <a:lnSpc>
                <a:spcPct val="100000"/>
              </a:lnSpc>
              <a:defRPr sz="1900">
                <a:solidFill>
                  <a:srgbClr val="1D3753"/>
                </a:solidFill>
              </a:defRPr>
            </a:pPr>
            <a:r>
              <a:rPr lang="en-GB"/>
              <a:t>Discuss </a:t>
            </a:r>
            <a:r>
              <a:t>impact goals</a:t>
            </a:r>
            <a:r>
              <a:rPr lang="en-GB"/>
              <a:t> with investment advisors / managers using common </a:t>
            </a:r>
            <a:r>
              <a:t>frameworks </a:t>
            </a:r>
            <a:r>
              <a:rPr lang="en-GB"/>
              <a:t>like the SDGs</a:t>
            </a:r>
            <a:endParaRPr/>
          </a:p>
        </p:txBody>
      </p:sp>
      <p:pic>
        <p:nvPicPr>
          <p:cNvPr id="225" name="Image" descr="Image"/>
          <p:cNvPicPr>
            <a:picLocks noChangeAspect="1"/>
          </p:cNvPicPr>
          <p:nvPr/>
        </p:nvPicPr>
        <p:blipFill>
          <a:blip r:embed="rId3"/>
          <a:stretch>
            <a:fillRect/>
          </a:stretch>
        </p:blipFill>
        <p:spPr>
          <a:xfrm>
            <a:off x="10565786" y="5844019"/>
            <a:ext cx="1250295" cy="703535"/>
          </a:xfrm>
          <a:prstGeom prst="rect">
            <a:avLst/>
          </a:prstGeom>
          <a:ln w="12700">
            <a:miter lim="400000"/>
          </a:ln>
        </p:spPr>
      </p:pic>
      <p:sp>
        <p:nvSpPr>
          <p:cNvPr id="226" name="www.impactinvest.org.uk"/>
          <p:cNvSpPr txBox="1"/>
          <p:nvPr/>
        </p:nvSpPr>
        <p:spPr>
          <a:xfrm>
            <a:off x="375919" y="6311900"/>
            <a:ext cx="1739241" cy="2692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gn="l">
              <a:defRPr sz="1200">
                <a:solidFill>
                  <a:srgbClr val="1D3753"/>
                </a:solidFill>
                <a:latin typeface="Panton"/>
                <a:ea typeface="Panton"/>
                <a:cs typeface="Panton"/>
                <a:sym typeface="Panton"/>
              </a:defRPr>
            </a:lvl1pPr>
          </a:lstStyle>
          <a:p>
            <a:r>
              <a:t>www.impactinvest.org.uk</a:t>
            </a:r>
          </a:p>
        </p:txBody>
      </p:sp>
      <p:pic>
        <p:nvPicPr>
          <p:cNvPr id="227" name="rene-bernal-f0rdHx5P8sQ-unsplash.jpg" descr="rene-bernal-f0rdHx5P8sQ-unsplas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3671" y="0"/>
            <a:ext cx="3813908" cy="6858000"/>
          </a:xfrm>
          <a:prstGeom prst="rect">
            <a:avLst/>
          </a:prstGeom>
          <a:ln w="12700">
            <a:miter lim="400000"/>
          </a:ln>
        </p:spPr>
      </p:pic>
      <p:sp>
        <p:nvSpPr>
          <p:cNvPr id="7" name="Rectangle 6">
            <a:extLst>
              <a:ext uri="{FF2B5EF4-FFF2-40B4-BE49-F238E27FC236}">
                <a16:creationId xmlns:a16="http://schemas.microsoft.com/office/drawing/2014/main" id="{489B42E8-F385-05D9-1036-56EE6A31C746}"/>
              </a:ext>
            </a:extLst>
          </p:cNvPr>
          <p:cNvSpPr/>
          <p:nvPr/>
        </p:nvSpPr>
        <p:spPr>
          <a:xfrm>
            <a:off x="10405640" y="421948"/>
            <a:ext cx="1422633"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j-lt"/>
                <a:ea typeface="+mj-ea"/>
                <a:cs typeface="+mj-cs"/>
                <a:sym typeface="Calibri"/>
              </a:rPr>
              <a:t>[Insert logo here]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934544-A74E-7336-E9C5-BC3C81D8C03C}"/>
              </a:ext>
            </a:extLst>
          </p:cNvPr>
          <p:cNvSpPr/>
          <p:nvPr/>
        </p:nvSpPr>
        <p:spPr>
          <a:xfrm>
            <a:off x="0" y="1957562"/>
            <a:ext cx="12192000" cy="2786742"/>
          </a:xfrm>
          <a:prstGeom prst="rect">
            <a:avLst/>
          </a:prstGeom>
          <a:solidFill>
            <a:schemeClr val="lt1">
              <a:alpha val="40000"/>
            </a:schemeClr>
          </a:solidFill>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0" name="Title 1"/>
          <p:cNvSpPr txBox="1">
            <a:spLocks noGrp="1"/>
          </p:cNvSpPr>
          <p:nvPr>
            <p:ph type="ctrTitle"/>
          </p:nvPr>
        </p:nvSpPr>
        <p:spPr>
          <a:xfrm>
            <a:off x="1523999" y="2358370"/>
            <a:ext cx="9144001" cy="1471438"/>
          </a:xfrm>
          <a:prstGeom prst="rect">
            <a:avLst/>
          </a:prstGeom>
        </p:spPr>
        <p:txBody>
          <a:bodyPr/>
          <a:lstStyle/>
          <a:p>
            <a:pPr>
              <a:defRPr sz="5000">
                <a:solidFill>
                  <a:srgbClr val="1D3753"/>
                </a:solidFill>
                <a:latin typeface="Panton"/>
                <a:ea typeface="Panton"/>
                <a:cs typeface="Panton"/>
                <a:sym typeface="Panton"/>
              </a:defRPr>
            </a:pPr>
            <a:r>
              <a:rPr>
                <a:solidFill>
                  <a:srgbClr val="852D71"/>
                </a:solidFill>
                <a:latin typeface="+mj-lt"/>
              </a:rPr>
              <a:t>Investing with impact </a:t>
            </a:r>
          </a:p>
          <a:p>
            <a:pPr>
              <a:defRPr sz="5000">
                <a:solidFill>
                  <a:srgbClr val="1D3753"/>
                </a:solidFill>
                <a:latin typeface="Panton"/>
                <a:ea typeface="Panton"/>
                <a:cs typeface="Panton"/>
                <a:sym typeface="Panton"/>
              </a:defRPr>
            </a:pPr>
            <a:r>
              <a:rPr>
                <a:solidFill>
                  <a:srgbClr val="852D71"/>
                </a:solidFill>
                <a:latin typeface="+mj-lt"/>
              </a:rPr>
              <a:t>in the endowment</a:t>
            </a:r>
          </a:p>
        </p:txBody>
      </p:sp>
      <p:sp>
        <p:nvSpPr>
          <p:cNvPr id="111" name="Subtitle 2"/>
          <p:cNvSpPr txBox="1">
            <a:spLocks noGrp="1"/>
          </p:cNvSpPr>
          <p:nvPr>
            <p:ph type="subTitle" sz="quarter" idx="1"/>
          </p:nvPr>
        </p:nvSpPr>
        <p:spPr>
          <a:xfrm>
            <a:off x="1523999" y="3974135"/>
            <a:ext cx="9144001" cy="412614"/>
          </a:xfrm>
          <a:prstGeom prst="rect">
            <a:avLst/>
          </a:prstGeom>
        </p:spPr>
        <p:txBody>
          <a:bodyPr>
            <a:normAutofit lnSpcReduction="10000"/>
          </a:bodyPr>
          <a:lstStyle>
            <a:lvl1pPr>
              <a:defRPr>
                <a:solidFill>
                  <a:srgbClr val="852D71"/>
                </a:solidFill>
              </a:defRPr>
            </a:lvl1pPr>
          </a:lstStyle>
          <a:p>
            <a:r>
              <a:rPr b="1">
                <a:solidFill>
                  <a:srgbClr val="073A55"/>
                </a:solidFill>
              </a:rPr>
              <a:t>Why do it and how to get started</a:t>
            </a:r>
          </a:p>
        </p:txBody>
      </p:sp>
      <p:pic>
        <p:nvPicPr>
          <p:cNvPr id="3" name="Picture 2">
            <a:extLst>
              <a:ext uri="{FF2B5EF4-FFF2-40B4-BE49-F238E27FC236}">
                <a16:creationId xmlns:a16="http://schemas.microsoft.com/office/drawing/2014/main" id="{E9649489-C257-543E-7881-E6A59B7F18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50287" y="332402"/>
            <a:ext cx="1476006" cy="830535"/>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tep 3…"/>
          <p:cNvSpPr txBox="1">
            <a:spLocks noGrp="1"/>
          </p:cNvSpPr>
          <p:nvPr>
            <p:ph type="title"/>
          </p:nvPr>
        </p:nvSpPr>
        <p:spPr>
          <a:xfrm>
            <a:off x="4780279" y="1558994"/>
            <a:ext cx="5781699" cy="1851275"/>
          </a:xfrm>
          <a:prstGeom prst="rect">
            <a:avLst/>
          </a:prstGeom>
        </p:spPr>
        <p:txBody>
          <a:bodyPr lIns="45719" tIns="45720" rIns="45719" bIns="45720" anchor="ctr">
            <a:normAutofit/>
          </a:bodyPr>
          <a:lstStyle/>
          <a:p>
            <a:pPr>
              <a:defRPr sz="3800">
                <a:latin typeface="Panton SemiBold Italic"/>
                <a:ea typeface="Panton SemiBold Italic"/>
                <a:cs typeface="Panton SemiBold Italic"/>
                <a:sym typeface="Panton SemiBold"/>
              </a:defRPr>
            </a:pPr>
            <a:r>
              <a:rPr lang="en-GB">
                <a:latin typeface="Calibri"/>
              </a:rPr>
              <a:t>Step 3: Update the Investment Policy Statement </a:t>
            </a:r>
            <a:endParaRPr/>
          </a:p>
        </p:txBody>
      </p:sp>
      <p:sp>
        <p:nvSpPr>
          <p:cNvPr id="230" name="Articulate the foundations values in the investment policy statement…"/>
          <p:cNvSpPr txBox="1">
            <a:spLocks noGrp="1"/>
          </p:cNvSpPr>
          <p:nvPr>
            <p:ph type="body" sz="quarter" idx="1"/>
          </p:nvPr>
        </p:nvSpPr>
        <p:spPr>
          <a:xfrm>
            <a:off x="4797735" y="3500689"/>
            <a:ext cx="5568988" cy="1983395"/>
          </a:xfrm>
          <a:prstGeom prst="rect">
            <a:avLst/>
          </a:prstGeom>
        </p:spPr>
        <p:txBody>
          <a:bodyPr/>
          <a:lstStyle/>
          <a:p>
            <a:pPr>
              <a:lnSpc>
                <a:spcPct val="100000"/>
              </a:lnSpc>
              <a:defRPr sz="2200">
                <a:solidFill>
                  <a:srgbClr val="1D3753"/>
                </a:solidFill>
              </a:defRPr>
            </a:pPr>
            <a:r>
              <a:t>Articulate the </a:t>
            </a:r>
            <a:r>
              <a:rPr lang="en-GB"/>
              <a:t>foundation's</a:t>
            </a:r>
            <a:r>
              <a:t> values in the investment policy statement </a:t>
            </a:r>
          </a:p>
          <a:p>
            <a:pPr>
              <a:lnSpc>
                <a:spcPct val="100000"/>
              </a:lnSpc>
              <a:defRPr sz="2200">
                <a:solidFill>
                  <a:srgbClr val="1D3753"/>
                </a:solidFill>
              </a:defRPr>
            </a:pPr>
            <a:r>
              <a:t>Highlight impact goals alongside financial goals</a:t>
            </a:r>
          </a:p>
        </p:txBody>
      </p:sp>
      <p:pic>
        <p:nvPicPr>
          <p:cNvPr id="231" name="Image" descr="Image"/>
          <p:cNvPicPr>
            <a:picLocks noChangeAspect="1"/>
          </p:cNvPicPr>
          <p:nvPr/>
        </p:nvPicPr>
        <p:blipFill>
          <a:blip r:embed="rId3"/>
          <a:stretch>
            <a:fillRect/>
          </a:stretch>
        </p:blipFill>
        <p:spPr>
          <a:xfrm>
            <a:off x="10565786" y="5742985"/>
            <a:ext cx="1250295" cy="703535"/>
          </a:xfrm>
          <a:prstGeom prst="rect">
            <a:avLst/>
          </a:prstGeom>
          <a:ln w="12700">
            <a:miter lim="400000"/>
          </a:ln>
        </p:spPr>
      </p:pic>
      <p:sp>
        <p:nvSpPr>
          <p:cNvPr id="232" name="www.impactinvest.org.uk"/>
          <p:cNvSpPr txBox="1"/>
          <p:nvPr/>
        </p:nvSpPr>
        <p:spPr>
          <a:xfrm>
            <a:off x="375919" y="6311900"/>
            <a:ext cx="1739241" cy="2692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gn="l">
              <a:defRPr sz="1200">
                <a:solidFill>
                  <a:srgbClr val="1D3753"/>
                </a:solidFill>
                <a:latin typeface="Panton"/>
                <a:ea typeface="Panton"/>
                <a:cs typeface="Panton"/>
                <a:sym typeface="Panton"/>
              </a:defRPr>
            </a:lvl1pPr>
          </a:lstStyle>
          <a:p>
            <a:r>
              <a:t>www.impactinvest.org.uk</a:t>
            </a:r>
          </a:p>
        </p:txBody>
      </p:sp>
      <p:pic>
        <p:nvPicPr>
          <p:cNvPr id="233" name="red-morley-hewitt-rl-Y0v_RrDA-unsplash.jpg" descr="red-morley-hewitt-rl-Y0v_RrDA-unsplas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34" y="-1"/>
            <a:ext cx="3805196" cy="6858001"/>
          </a:xfrm>
          <a:prstGeom prst="rect">
            <a:avLst/>
          </a:prstGeom>
          <a:ln w="12700">
            <a:miter lim="400000"/>
          </a:ln>
        </p:spPr>
      </p:pic>
      <p:sp>
        <p:nvSpPr>
          <p:cNvPr id="7" name="Rectangle 6">
            <a:extLst>
              <a:ext uri="{FF2B5EF4-FFF2-40B4-BE49-F238E27FC236}">
                <a16:creationId xmlns:a16="http://schemas.microsoft.com/office/drawing/2014/main" id="{795F02B1-21D4-C919-ACA2-FAAD1339AC7E}"/>
              </a:ext>
            </a:extLst>
          </p:cNvPr>
          <p:cNvSpPr/>
          <p:nvPr/>
        </p:nvSpPr>
        <p:spPr>
          <a:xfrm>
            <a:off x="10405640" y="421948"/>
            <a:ext cx="1422633"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j-lt"/>
                <a:ea typeface="+mj-ea"/>
                <a:cs typeface="+mj-cs"/>
                <a:sym typeface="Calibri"/>
              </a:rPr>
              <a:t>[Insert logo here]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tep 4…"/>
          <p:cNvSpPr txBox="1">
            <a:spLocks noGrp="1"/>
          </p:cNvSpPr>
          <p:nvPr>
            <p:ph type="title"/>
          </p:nvPr>
        </p:nvSpPr>
        <p:spPr>
          <a:xfrm>
            <a:off x="4703340" y="809694"/>
            <a:ext cx="6983142" cy="2623547"/>
          </a:xfrm>
          <a:prstGeom prst="rect">
            <a:avLst/>
          </a:prstGeom>
        </p:spPr>
        <p:txBody>
          <a:bodyPr lIns="45719" tIns="45720" rIns="45719" bIns="45720" anchor="ctr">
            <a:normAutofit/>
          </a:bodyPr>
          <a:lstStyle/>
          <a:p>
            <a:pPr>
              <a:defRPr sz="3800">
                <a:latin typeface="Panton SemiBold Italic"/>
                <a:ea typeface="Panton SemiBold Italic"/>
                <a:cs typeface="Panton SemiBold Italic"/>
                <a:sym typeface="Panton SemiBold"/>
              </a:defRPr>
            </a:pPr>
            <a:r>
              <a:rPr lang="en-GB">
                <a:latin typeface="Calibri"/>
              </a:rPr>
              <a:t>Step 4: Integrate impact and investment at board and staff level to deliver the strategy </a:t>
            </a:r>
          </a:p>
        </p:txBody>
      </p:sp>
      <p:sp>
        <p:nvSpPr>
          <p:cNvPr id="236" name="Draw on existing impact expertise within the foundation…"/>
          <p:cNvSpPr txBox="1">
            <a:spLocks noGrp="1"/>
          </p:cNvSpPr>
          <p:nvPr>
            <p:ph type="body" sz="half" idx="1"/>
          </p:nvPr>
        </p:nvSpPr>
        <p:spPr>
          <a:xfrm>
            <a:off x="4709159" y="3512184"/>
            <a:ext cx="6423614" cy="4351339"/>
          </a:xfrm>
          <a:prstGeom prst="rect">
            <a:avLst/>
          </a:prstGeom>
        </p:spPr>
        <p:txBody>
          <a:bodyPr/>
          <a:lstStyle/>
          <a:p>
            <a:pPr>
              <a:lnSpc>
                <a:spcPct val="100000"/>
              </a:lnSpc>
              <a:defRPr sz="2000">
                <a:solidFill>
                  <a:srgbClr val="1D3753"/>
                </a:solidFill>
              </a:defRPr>
            </a:pPr>
            <a:r>
              <a:t>Consider diversifying the trustees who sit on the investment committee to include impact specialists</a:t>
            </a:r>
          </a:p>
          <a:p>
            <a:pPr>
              <a:lnSpc>
                <a:spcPct val="100000"/>
              </a:lnSpc>
              <a:defRPr sz="2000">
                <a:solidFill>
                  <a:srgbClr val="1D3753"/>
                </a:solidFill>
              </a:defRPr>
            </a:pPr>
            <a:r>
              <a:t>Consider </a:t>
            </a:r>
            <a:r>
              <a:rPr lang="en-GB"/>
              <a:t>hiring </a:t>
            </a:r>
            <a:r>
              <a:t>new </a:t>
            </a:r>
            <a:r>
              <a:rPr lang="en-GB"/>
              <a:t>personnel</a:t>
            </a:r>
            <a:r>
              <a:t> specifically charged with driving engagement and impact in the endowment</a:t>
            </a:r>
          </a:p>
        </p:txBody>
      </p:sp>
      <p:pic>
        <p:nvPicPr>
          <p:cNvPr id="237" name="Image" descr="Image"/>
          <p:cNvPicPr>
            <a:picLocks noChangeAspect="1"/>
          </p:cNvPicPr>
          <p:nvPr/>
        </p:nvPicPr>
        <p:blipFill>
          <a:blip r:embed="rId3"/>
          <a:stretch>
            <a:fillRect/>
          </a:stretch>
        </p:blipFill>
        <p:spPr>
          <a:xfrm>
            <a:off x="10507625" y="5747739"/>
            <a:ext cx="1250295" cy="703535"/>
          </a:xfrm>
          <a:prstGeom prst="rect">
            <a:avLst/>
          </a:prstGeom>
          <a:ln w="12700">
            <a:miter lim="400000"/>
          </a:ln>
        </p:spPr>
      </p:pic>
      <p:sp>
        <p:nvSpPr>
          <p:cNvPr id="238" name="www.impactinvest.org.uk"/>
          <p:cNvSpPr txBox="1"/>
          <p:nvPr/>
        </p:nvSpPr>
        <p:spPr>
          <a:xfrm>
            <a:off x="375919" y="6311900"/>
            <a:ext cx="1739241" cy="2692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gn="l">
              <a:defRPr sz="1200">
                <a:solidFill>
                  <a:srgbClr val="1D3753"/>
                </a:solidFill>
                <a:latin typeface="Panton"/>
                <a:ea typeface="Panton"/>
                <a:cs typeface="Panton"/>
                <a:sym typeface="Panton"/>
              </a:defRPr>
            </a:lvl1pPr>
          </a:lstStyle>
          <a:p>
            <a:r>
              <a:t>www.impactinvest.org.uk</a:t>
            </a:r>
          </a:p>
        </p:txBody>
      </p:sp>
      <p:pic>
        <p:nvPicPr>
          <p:cNvPr id="239" name="phil-kiel-lrG9KIuxQzo-unsplash.jpg" descr="phil-kiel-lrG9KIuxQzo-unsplas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14" y="-1"/>
            <a:ext cx="3857626" cy="6858001"/>
          </a:xfrm>
          <a:prstGeom prst="rect">
            <a:avLst/>
          </a:prstGeom>
          <a:ln w="12700">
            <a:miter lim="400000"/>
          </a:ln>
        </p:spPr>
      </p:pic>
      <p:sp>
        <p:nvSpPr>
          <p:cNvPr id="7" name="Rectangle 6">
            <a:extLst>
              <a:ext uri="{FF2B5EF4-FFF2-40B4-BE49-F238E27FC236}">
                <a16:creationId xmlns:a16="http://schemas.microsoft.com/office/drawing/2014/main" id="{79ED99A4-56BB-6997-62FB-40BF4B1A7098}"/>
              </a:ext>
            </a:extLst>
          </p:cNvPr>
          <p:cNvSpPr/>
          <p:nvPr/>
        </p:nvSpPr>
        <p:spPr>
          <a:xfrm>
            <a:off x="10405640" y="421948"/>
            <a:ext cx="1422633"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j-lt"/>
                <a:ea typeface="+mj-ea"/>
                <a:cs typeface="+mj-cs"/>
                <a:sym typeface="Calibri"/>
              </a:rPr>
              <a:t>[Insert logo here]</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tep 5…"/>
          <p:cNvSpPr txBox="1">
            <a:spLocks noGrp="1"/>
          </p:cNvSpPr>
          <p:nvPr>
            <p:ph type="title"/>
          </p:nvPr>
        </p:nvSpPr>
        <p:spPr>
          <a:xfrm>
            <a:off x="4566920" y="941774"/>
            <a:ext cx="6526568" cy="2587556"/>
          </a:xfrm>
          <a:prstGeom prst="rect">
            <a:avLst/>
          </a:prstGeom>
        </p:spPr>
        <p:txBody>
          <a:bodyPr lIns="45719" tIns="45720" rIns="45719" bIns="45720" anchor="ctr">
            <a:normAutofit/>
          </a:bodyPr>
          <a:lstStyle/>
          <a:p>
            <a:pPr defTabSz="905255">
              <a:defRPr sz="3762">
                <a:latin typeface="Panton SemiBold Italic"/>
                <a:ea typeface="Panton SemiBold Italic"/>
                <a:cs typeface="Panton SemiBold Italic"/>
                <a:sym typeface="Panton SemiBold"/>
              </a:defRPr>
            </a:pPr>
            <a:r>
              <a:rPr lang="en-GB" sz="3750">
                <a:latin typeface="Calibri"/>
              </a:rPr>
              <a:t>Step 5: Appoint investment advisors and managers with expertise in impact</a:t>
            </a:r>
          </a:p>
        </p:txBody>
      </p:sp>
      <p:sp>
        <p:nvSpPr>
          <p:cNvPr id="242" name="The relationship between the foundation and manager is where  an impact investing strategy lives or dies…"/>
          <p:cNvSpPr txBox="1">
            <a:spLocks noGrp="1"/>
          </p:cNvSpPr>
          <p:nvPr>
            <p:ph type="body" sz="half" idx="1"/>
          </p:nvPr>
        </p:nvSpPr>
        <p:spPr>
          <a:xfrm>
            <a:off x="4593969" y="3471545"/>
            <a:ext cx="6679598" cy="4351338"/>
          </a:xfrm>
          <a:prstGeom prst="rect">
            <a:avLst/>
          </a:prstGeom>
        </p:spPr>
        <p:txBody>
          <a:bodyPr lIns="45719" tIns="45720" rIns="45719" bIns="45720" anchor="t">
            <a:normAutofit/>
          </a:bodyPr>
          <a:lstStyle/>
          <a:p>
            <a:pPr>
              <a:lnSpc>
                <a:spcPct val="100000"/>
              </a:lnSpc>
              <a:defRPr sz="2200">
                <a:solidFill>
                  <a:srgbClr val="1D3753"/>
                </a:solidFill>
              </a:defRPr>
            </a:pPr>
            <a:r>
              <a:t>The relationship between the foundation and manager is where</a:t>
            </a:r>
            <a:r>
              <a:rPr lang="en-GB"/>
              <a:t> </a:t>
            </a:r>
            <a:r>
              <a:t>an impact investing strategy lives or dies</a:t>
            </a:r>
          </a:p>
          <a:p>
            <a:pPr>
              <a:lnSpc>
                <a:spcPct val="100000"/>
              </a:lnSpc>
              <a:defRPr sz="2200">
                <a:solidFill>
                  <a:srgbClr val="1D3753"/>
                </a:solidFill>
              </a:defRPr>
            </a:pPr>
            <a:r>
              <a:rPr lang="en-GB">
                <a:solidFill>
                  <a:srgbClr val="1D3753"/>
                </a:solidFill>
              </a:rPr>
              <a:t>Work with existing managers</a:t>
            </a:r>
            <a:r>
              <a:rPr lang="en-GB"/>
              <a:t> </a:t>
            </a:r>
            <a:r>
              <a:t>to develop the strategy</a:t>
            </a:r>
            <a:r>
              <a:rPr lang="en-GB"/>
              <a:t>: </a:t>
            </a:r>
            <a:r>
              <a:t>consider running a selection process to obtain new management if </a:t>
            </a:r>
            <a:r>
              <a:rPr lang="en-GB"/>
              <a:t>current managers are </a:t>
            </a:r>
            <a:r>
              <a:t>not supportive of </a:t>
            </a:r>
            <a:r>
              <a:rPr lang="en-GB"/>
              <a:t>your impact investing ambitions</a:t>
            </a:r>
            <a:endParaRPr/>
          </a:p>
        </p:txBody>
      </p:sp>
      <p:pic>
        <p:nvPicPr>
          <p:cNvPr id="243" name="Image" descr="Image"/>
          <p:cNvPicPr>
            <a:picLocks noChangeAspect="1"/>
          </p:cNvPicPr>
          <p:nvPr/>
        </p:nvPicPr>
        <p:blipFill>
          <a:blip r:embed="rId3"/>
          <a:stretch>
            <a:fillRect/>
          </a:stretch>
        </p:blipFill>
        <p:spPr>
          <a:xfrm>
            <a:off x="10565786" y="5877605"/>
            <a:ext cx="1250295" cy="703535"/>
          </a:xfrm>
          <a:prstGeom prst="rect">
            <a:avLst/>
          </a:prstGeom>
          <a:ln w="12700">
            <a:miter lim="400000"/>
          </a:ln>
        </p:spPr>
      </p:pic>
      <p:sp>
        <p:nvSpPr>
          <p:cNvPr id="244" name="www.impactinvest.org.uk"/>
          <p:cNvSpPr txBox="1"/>
          <p:nvPr/>
        </p:nvSpPr>
        <p:spPr>
          <a:xfrm>
            <a:off x="375919" y="6311900"/>
            <a:ext cx="1739241" cy="2692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gn="l">
              <a:defRPr sz="1200">
                <a:solidFill>
                  <a:srgbClr val="1D3753"/>
                </a:solidFill>
                <a:latin typeface="Panton"/>
                <a:ea typeface="Panton"/>
                <a:cs typeface="Panton"/>
                <a:sym typeface="Panton"/>
              </a:defRPr>
            </a:lvl1pPr>
          </a:lstStyle>
          <a:p>
            <a:r>
              <a:t>www.impactinvest.org.uk</a:t>
            </a:r>
          </a:p>
        </p:txBody>
      </p:sp>
      <p:pic>
        <p:nvPicPr>
          <p:cNvPr id="245" name="phil-hearing-29oqvnubO70-unsplash.jpg" descr="phil-hearing-29oqvnubO70-unsplas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4650" y="-1"/>
            <a:ext cx="3811688" cy="6858001"/>
          </a:xfrm>
          <a:prstGeom prst="rect">
            <a:avLst/>
          </a:prstGeom>
          <a:ln w="12700">
            <a:miter lim="400000"/>
          </a:ln>
        </p:spPr>
      </p:pic>
      <p:sp>
        <p:nvSpPr>
          <p:cNvPr id="7" name="Rectangle 6">
            <a:extLst>
              <a:ext uri="{FF2B5EF4-FFF2-40B4-BE49-F238E27FC236}">
                <a16:creationId xmlns:a16="http://schemas.microsoft.com/office/drawing/2014/main" id="{1E4251F2-C7F8-5CF0-B088-0360D22B6FE7}"/>
              </a:ext>
            </a:extLst>
          </p:cNvPr>
          <p:cNvSpPr/>
          <p:nvPr/>
        </p:nvSpPr>
        <p:spPr>
          <a:xfrm>
            <a:off x="10405640" y="421948"/>
            <a:ext cx="1422633"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j-lt"/>
                <a:ea typeface="+mj-ea"/>
                <a:cs typeface="+mj-cs"/>
                <a:sym typeface="Calibri"/>
              </a:rPr>
              <a:t>[Insert logo here]</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ircle"/>
          <p:cNvSpPr/>
          <p:nvPr/>
        </p:nvSpPr>
        <p:spPr>
          <a:xfrm>
            <a:off x="-362328" y="710406"/>
            <a:ext cx="13235088" cy="13235088"/>
          </a:xfrm>
          <a:prstGeom prst="ellipse">
            <a:avLst/>
          </a:prstGeom>
          <a:solidFill>
            <a:srgbClr val="F7CE46"/>
          </a:solidFill>
          <a:ln w="12700">
            <a:miter lim="400000"/>
          </a:ln>
        </p:spPr>
        <p:txBody>
          <a:bodyPr lIns="45719" rIns="45719" anchor="ctr"/>
          <a:lstStyle/>
          <a:p>
            <a:pPr algn="l">
              <a:defRPr sz="1800"/>
            </a:pPr>
            <a:endParaRPr/>
          </a:p>
        </p:txBody>
      </p:sp>
      <p:sp>
        <p:nvSpPr>
          <p:cNvPr id="135" name="What is impact investing?"/>
          <p:cNvSpPr txBox="1">
            <a:spLocks noGrp="1"/>
          </p:cNvSpPr>
          <p:nvPr>
            <p:ph type="title"/>
          </p:nvPr>
        </p:nvSpPr>
        <p:spPr>
          <a:xfrm>
            <a:off x="1447174" y="2132817"/>
            <a:ext cx="9616083" cy="1325563"/>
          </a:xfrm>
          <a:prstGeom prst="rect">
            <a:avLst/>
          </a:prstGeom>
        </p:spPr>
        <p:txBody>
          <a:bodyPr/>
          <a:lstStyle>
            <a:lvl1pPr algn="ctr">
              <a:defRPr sz="3200">
                <a:solidFill>
                  <a:srgbClr val="852D71"/>
                </a:solidFill>
                <a:latin typeface="Panton SemiBold Italic"/>
                <a:ea typeface="Panton SemiBold Italic"/>
                <a:cs typeface="Panton SemiBold Italic"/>
                <a:sym typeface="Panton SemiBold"/>
              </a:defRPr>
            </a:lvl1pPr>
          </a:lstStyle>
          <a:p>
            <a:r>
              <a:rPr lang="en-GB">
                <a:latin typeface="+mj-lt"/>
              </a:rPr>
              <a:t>What could impact investing look like for your foundation</a:t>
            </a:r>
            <a:r>
              <a:rPr>
                <a:latin typeface="+mj-lt"/>
              </a:rPr>
              <a:t>? </a:t>
            </a:r>
          </a:p>
        </p:txBody>
      </p:sp>
      <p:sp>
        <p:nvSpPr>
          <p:cNvPr id="136" name="‘investments made with an explicit intention to generate positive, measurable social and environmental impact alongside a financial return’."/>
          <p:cNvSpPr txBox="1"/>
          <p:nvPr/>
        </p:nvSpPr>
        <p:spPr>
          <a:xfrm>
            <a:off x="1896933" y="4379774"/>
            <a:ext cx="8398133" cy="52322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defRPr sz="2000">
                <a:solidFill>
                  <a:srgbClr val="1D3753"/>
                </a:solidFill>
              </a:defRPr>
            </a:pPr>
            <a:r>
              <a:rPr lang="en-GB" sz="2800" b="1"/>
              <a:t>[Insert mission statement here]</a:t>
            </a:r>
          </a:p>
        </p:txBody>
      </p:sp>
      <p:pic>
        <p:nvPicPr>
          <p:cNvPr id="137" name="Image" descr="Image"/>
          <p:cNvPicPr>
            <a:picLocks noChangeAspect="1"/>
          </p:cNvPicPr>
          <p:nvPr/>
        </p:nvPicPr>
        <p:blipFill>
          <a:blip r:embed="rId3"/>
          <a:stretch>
            <a:fillRect/>
          </a:stretch>
        </p:blipFill>
        <p:spPr>
          <a:xfrm>
            <a:off x="10454283" y="6624415"/>
            <a:ext cx="1250295" cy="703535"/>
          </a:xfrm>
          <a:prstGeom prst="rect">
            <a:avLst/>
          </a:prstGeom>
          <a:ln w="12700">
            <a:miter lim="400000"/>
          </a:ln>
        </p:spPr>
      </p:pic>
      <p:sp>
        <p:nvSpPr>
          <p:cNvPr id="138" name="www.impactinvest.org.uk"/>
          <p:cNvSpPr txBox="1"/>
          <p:nvPr/>
        </p:nvSpPr>
        <p:spPr>
          <a:xfrm>
            <a:off x="375919" y="6311900"/>
            <a:ext cx="1680231" cy="24830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gn="l">
              <a:defRPr sz="1200">
                <a:solidFill>
                  <a:srgbClr val="002060"/>
                </a:solidFill>
              </a:defRPr>
            </a:lvl1pPr>
          </a:lstStyle>
          <a:p>
            <a:r>
              <a:t>www.impactinvest.org.uk</a:t>
            </a:r>
          </a:p>
        </p:txBody>
      </p:sp>
      <p:sp>
        <p:nvSpPr>
          <p:cNvPr id="7" name="“">
            <a:extLst>
              <a:ext uri="{FF2B5EF4-FFF2-40B4-BE49-F238E27FC236}">
                <a16:creationId xmlns:a16="http://schemas.microsoft.com/office/drawing/2014/main" id="{D35A8AE1-A329-F2F3-5B15-EF779BF6B218}"/>
              </a:ext>
            </a:extLst>
          </p:cNvPr>
          <p:cNvSpPr txBox="1"/>
          <p:nvPr/>
        </p:nvSpPr>
        <p:spPr>
          <a:xfrm>
            <a:off x="2056150" y="3284366"/>
            <a:ext cx="8398133" cy="13614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buFont typeface="Arial"/>
              <a:defRPr sz="10000" b="1">
                <a:solidFill>
                  <a:srgbClr val="1D3753"/>
                </a:solidFill>
                <a:latin typeface="Eames Century Modern"/>
                <a:ea typeface="Eames Century Modern"/>
                <a:cs typeface="Eames Century Modern"/>
                <a:sym typeface="Eames Century Modern"/>
              </a:defRPr>
            </a:lvl1pPr>
          </a:lstStyle>
          <a:p>
            <a:r>
              <a:t>“</a:t>
            </a:r>
          </a:p>
        </p:txBody>
      </p:sp>
      <p:sp>
        <p:nvSpPr>
          <p:cNvPr id="8" name="Rectangle 7">
            <a:extLst>
              <a:ext uri="{FF2B5EF4-FFF2-40B4-BE49-F238E27FC236}">
                <a16:creationId xmlns:a16="http://schemas.microsoft.com/office/drawing/2014/main" id="{69B31329-7306-1829-AF41-F427E065F4AF}"/>
              </a:ext>
            </a:extLst>
          </p:cNvPr>
          <p:cNvSpPr/>
          <p:nvPr/>
        </p:nvSpPr>
        <p:spPr>
          <a:xfrm>
            <a:off x="10405640" y="421948"/>
            <a:ext cx="1422633"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j-lt"/>
                <a:ea typeface="+mj-ea"/>
                <a:cs typeface="+mj-cs"/>
                <a:sym typeface="Calibri"/>
              </a:rPr>
              <a:t>[Insert logo here]</a:t>
            </a:r>
          </a:p>
        </p:txBody>
      </p:sp>
    </p:spTree>
    <p:extLst>
      <p:ext uri="{BB962C8B-B14F-4D97-AF65-F5344CB8AC3E}">
        <p14:creationId xmlns:p14="http://schemas.microsoft.com/office/powerpoint/2010/main" val="340668773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tep 4…"/>
          <p:cNvSpPr txBox="1">
            <a:spLocks noGrp="1"/>
          </p:cNvSpPr>
          <p:nvPr>
            <p:ph type="title"/>
          </p:nvPr>
        </p:nvSpPr>
        <p:spPr>
          <a:xfrm>
            <a:off x="4703340" y="809694"/>
            <a:ext cx="6983142" cy="2623547"/>
          </a:xfrm>
          <a:prstGeom prst="rect">
            <a:avLst/>
          </a:prstGeom>
        </p:spPr>
        <p:txBody>
          <a:bodyPr lIns="45719" tIns="45720" rIns="45719" bIns="45720" anchor="ctr">
            <a:normAutofit/>
          </a:bodyPr>
          <a:lstStyle/>
          <a:p>
            <a:pPr>
              <a:defRPr sz="3800">
                <a:latin typeface="Panton SemiBold Italic"/>
                <a:ea typeface="Panton SemiBold Italic"/>
                <a:cs typeface="Panton SemiBold Italic"/>
                <a:sym typeface="Panton SemiBold"/>
              </a:defRPr>
            </a:pPr>
            <a:r>
              <a:rPr lang="en-GB" sz="3800">
                <a:latin typeface="Calibri"/>
              </a:rPr>
              <a:t>How could impact investing positively help us meet our mission?</a:t>
            </a:r>
            <a:br>
              <a:rPr lang="en-GB" sz="4000"/>
            </a:br>
            <a:endParaRPr/>
          </a:p>
        </p:txBody>
      </p:sp>
      <p:sp>
        <p:nvSpPr>
          <p:cNvPr id="236" name="Draw on existing impact expertise within the foundation…"/>
          <p:cNvSpPr txBox="1">
            <a:spLocks noGrp="1"/>
          </p:cNvSpPr>
          <p:nvPr>
            <p:ph type="body" sz="half" idx="1"/>
          </p:nvPr>
        </p:nvSpPr>
        <p:spPr>
          <a:xfrm>
            <a:off x="4703340" y="2783522"/>
            <a:ext cx="6423614" cy="4351339"/>
          </a:xfrm>
          <a:prstGeom prst="rect">
            <a:avLst/>
          </a:prstGeom>
        </p:spPr>
        <p:txBody>
          <a:bodyPr>
            <a:normAutofit/>
          </a:bodyPr>
          <a:lstStyle/>
          <a:p>
            <a:pPr marL="0" indent="0">
              <a:lnSpc>
                <a:spcPct val="100000"/>
              </a:lnSpc>
              <a:buNone/>
              <a:defRPr sz="2000">
                <a:solidFill>
                  <a:srgbClr val="1D3753"/>
                </a:solidFill>
              </a:defRPr>
            </a:pPr>
            <a:endParaRPr lang="en-GB" sz="2000">
              <a:solidFill>
                <a:srgbClr val="1D3753"/>
              </a:solidFill>
            </a:endParaRPr>
          </a:p>
          <a:p>
            <a:pPr>
              <a:lnSpc>
                <a:spcPct val="100000"/>
              </a:lnSpc>
              <a:defRPr sz="2000">
                <a:solidFill>
                  <a:srgbClr val="1D3753"/>
                </a:solidFill>
              </a:defRPr>
            </a:pPr>
            <a:r>
              <a:rPr lang="en-GB" sz="2000">
                <a:solidFill>
                  <a:srgbClr val="1D3753"/>
                </a:solidFill>
              </a:rPr>
              <a:t> [Insert key work areas here]</a:t>
            </a:r>
          </a:p>
          <a:p>
            <a:pPr>
              <a:lnSpc>
                <a:spcPct val="100000"/>
              </a:lnSpc>
              <a:defRPr sz="2000">
                <a:solidFill>
                  <a:srgbClr val="1D3753"/>
                </a:solidFill>
              </a:defRPr>
            </a:pPr>
            <a:endParaRPr lang="en-GB"/>
          </a:p>
        </p:txBody>
      </p:sp>
      <p:pic>
        <p:nvPicPr>
          <p:cNvPr id="237" name="Image" descr="Image"/>
          <p:cNvPicPr>
            <a:picLocks noChangeAspect="1"/>
          </p:cNvPicPr>
          <p:nvPr/>
        </p:nvPicPr>
        <p:blipFill>
          <a:blip r:embed="rId3"/>
          <a:stretch>
            <a:fillRect/>
          </a:stretch>
        </p:blipFill>
        <p:spPr>
          <a:xfrm>
            <a:off x="10657071" y="5742985"/>
            <a:ext cx="1250295" cy="703535"/>
          </a:xfrm>
          <a:prstGeom prst="rect">
            <a:avLst/>
          </a:prstGeom>
          <a:ln w="12700">
            <a:miter lim="400000"/>
          </a:ln>
        </p:spPr>
      </p:pic>
      <p:sp>
        <p:nvSpPr>
          <p:cNvPr id="238" name="www.impactinvest.org.uk"/>
          <p:cNvSpPr txBox="1"/>
          <p:nvPr/>
        </p:nvSpPr>
        <p:spPr>
          <a:xfrm>
            <a:off x="375919" y="6311900"/>
            <a:ext cx="1739241"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sz="1200">
                <a:solidFill>
                  <a:srgbClr val="1D3753"/>
                </a:solidFill>
                <a:latin typeface="Panton"/>
                <a:ea typeface="Panton"/>
                <a:cs typeface="Panton"/>
                <a:sym typeface="Panton"/>
              </a:defRPr>
            </a:lvl1pPr>
          </a:lstStyle>
          <a:p>
            <a:r>
              <a:t>www.impactinvest.org.uk</a:t>
            </a:r>
          </a:p>
        </p:txBody>
      </p:sp>
      <p:pic>
        <p:nvPicPr>
          <p:cNvPr id="2" name="Picture 1">
            <a:extLst>
              <a:ext uri="{FF2B5EF4-FFF2-40B4-BE49-F238E27FC236}">
                <a16:creationId xmlns:a16="http://schemas.microsoft.com/office/drawing/2014/main" id="{21F766A1-ECE0-EFEE-89AF-99959515D10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3857626" cy="6858001"/>
          </a:xfrm>
          <a:prstGeom prst="rect">
            <a:avLst/>
          </a:prstGeom>
        </p:spPr>
      </p:pic>
      <p:sp>
        <p:nvSpPr>
          <p:cNvPr id="7" name="Rectangle 6">
            <a:extLst>
              <a:ext uri="{FF2B5EF4-FFF2-40B4-BE49-F238E27FC236}">
                <a16:creationId xmlns:a16="http://schemas.microsoft.com/office/drawing/2014/main" id="{2021D224-A304-29C1-B5EB-D8A5B0A37B23}"/>
              </a:ext>
            </a:extLst>
          </p:cNvPr>
          <p:cNvSpPr/>
          <p:nvPr/>
        </p:nvSpPr>
        <p:spPr>
          <a:xfrm>
            <a:off x="10405640" y="421948"/>
            <a:ext cx="1422633"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j-lt"/>
                <a:ea typeface="+mj-ea"/>
                <a:cs typeface="+mj-cs"/>
                <a:sym typeface="Calibri"/>
              </a:rPr>
              <a:t>[Insert logo here]</a:t>
            </a:r>
          </a:p>
        </p:txBody>
      </p:sp>
    </p:spTree>
    <p:extLst>
      <p:ext uri="{BB962C8B-B14F-4D97-AF65-F5344CB8AC3E}">
        <p14:creationId xmlns:p14="http://schemas.microsoft.com/office/powerpoint/2010/main" val="332855961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tep 4…"/>
          <p:cNvSpPr txBox="1">
            <a:spLocks noGrp="1"/>
          </p:cNvSpPr>
          <p:nvPr>
            <p:ph type="title"/>
          </p:nvPr>
        </p:nvSpPr>
        <p:spPr>
          <a:xfrm>
            <a:off x="4703340" y="809694"/>
            <a:ext cx="6983142" cy="2623547"/>
          </a:xfrm>
          <a:prstGeom prst="rect">
            <a:avLst/>
          </a:prstGeom>
        </p:spPr>
        <p:txBody>
          <a:bodyPr lIns="45719" tIns="45720" rIns="45719" bIns="45720" anchor="ctr">
            <a:normAutofit/>
          </a:bodyPr>
          <a:lstStyle/>
          <a:p>
            <a:pPr>
              <a:defRPr sz="3800">
                <a:latin typeface="Panton SemiBold Italic"/>
                <a:ea typeface="Panton SemiBold Italic"/>
                <a:cs typeface="Panton SemiBold Italic"/>
                <a:sym typeface="Panton SemiBold"/>
              </a:defRPr>
            </a:pPr>
            <a:r>
              <a:rPr lang="en-GB" sz="3800">
                <a:latin typeface="Calibri"/>
                <a:cs typeface="+mj-cs"/>
              </a:rPr>
              <a:t>Some further questions to consider</a:t>
            </a:r>
            <a:br>
              <a:rPr lang="en-GB" sz="4000">
                <a:cs typeface="+mj-cs"/>
              </a:rPr>
            </a:br>
            <a:endParaRPr>
              <a:cs typeface="+mj-cs"/>
            </a:endParaRPr>
          </a:p>
        </p:txBody>
      </p:sp>
      <p:sp>
        <p:nvSpPr>
          <p:cNvPr id="236" name="Draw on existing impact expertise within the foundation…"/>
          <p:cNvSpPr txBox="1">
            <a:spLocks noGrp="1"/>
          </p:cNvSpPr>
          <p:nvPr>
            <p:ph type="body" sz="half" idx="1"/>
          </p:nvPr>
        </p:nvSpPr>
        <p:spPr>
          <a:xfrm>
            <a:off x="4703340" y="3012122"/>
            <a:ext cx="6423614" cy="4351339"/>
          </a:xfrm>
          <a:prstGeom prst="rect">
            <a:avLst/>
          </a:prstGeom>
        </p:spPr>
        <p:txBody>
          <a:bodyPr>
            <a:normAutofit/>
          </a:bodyPr>
          <a:lstStyle/>
          <a:p>
            <a:pPr marL="0" indent="0">
              <a:lnSpc>
                <a:spcPct val="100000"/>
              </a:lnSpc>
              <a:buNone/>
              <a:defRPr sz="2000">
                <a:solidFill>
                  <a:srgbClr val="1D3753"/>
                </a:solidFill>
              </a:defRPr>
            </a:pPr>
            <a:endParaRPr lang="en-GB" sz="2000">
              <a:solidFill>
                <a:srgbClr val="1D3753"/>
              </a:solidFill>
            </a:endParaRPr>
          </a:p>
          <a:p>
            <a:pPr>
              <a:lnSpc>
                <a:spcPct val="100000"/>
              </a:lnSpc>
              <a:defRPr sz="2000">
                <a:solidFill>
                  <a:srgbClr val="1D3753"/>
                </a:solidFill>
              </a:defRPr>
            </a:pPr>
            <a:r>
              <a:rPr lang="en-GB" sz="2000">
                <a:solidFill>
                  <a:srgbClr val="1D3753"/>
                </a:solidFill>
              </a:rPr>
              <a:t>What kind of opportunities are out there that directly speak to our mission? </a:t>
            </a:r>
          </a:p>
          <a:p>
            <a:pPr>
              <a:lnSpc>
                <a:spcPct val="100000"/>
              </a:lnSpc>
              <a:defRPr sz="2000">
                <a:solidFill>
                  <a:srgbClr val="1D3753"/>
                </a:solidFill>
              </a:defRPr>
            </a:pPr>
            <a:endParaRPr lang="en-GB" sz="2000">
              <a:solidFill>
                <a:srgbClr val="1D3753"/>
              </a:solidFill>
            </a:endParaRPr>
          </a:p>
          <a:p>
            <a:pPr>
              <a:lnSpc>
                <a:spcPct val="100000"/>
              </a:lnSpc>
              <a:defRPr sz="2000">
                <a:solidFill>
                  <a:srgbClr val="1D3753"/>
                </a:solidFill>
              </a:defRPr>
            </a:pPr>
            <a:r>
              <a:rPr lang="en-GB" sz="2000">
                <a:solidFill>
                  <a:srgbClr val="1D3753"/>
                </a:solidFill>
              </a:rPr>
              <a:t>What might we be investing in/are we investing in that could be undermining our mission?</a:t>
            </a:r>
          </a:p>
          <a:p>
            <a:pPr marL="0" indent="0">
              <a:lnSpc>
                <a:spcPct val="100000"/>
              </a:lnSpc>
              <a:buNone/>
              <a:defRPr sz="2000">
                <a:solidFill>
                  <a:srgbClr val="1D3753"/>
                </a:solidFill>
              </a:defRPr>
            </a:pPr>
            <a:endParaRPr lang="en-GB"/>
          </a:p>
        </p:txBody>
      </p:sp>
      <p:pic>
        <p:nvPicPr>
          <p:cNvPr id="237" name="Image" descr="Image"/>
          <p:cNvPicPr>
            <a:picLocks noChangeAspect="1"/>
          </p:cNvPicPr>
          <p:nvPr/>
        </p:nvPicPr>
        <p:blipFill>
          <a:blip r:embed="rId2"/>
          <a:stretch>
            <a:fillRect/>
          </a:stretch>
        </p:blipFill>
        <p:spPr>
          <a:xfrm>
            <a:off x="10565786" y="5635669"/>
            <a:ext cx="1250295" cy="703535"/>
          </a:xfrm>
          <a:prstGeom prst="rect">
            <a:avLst/>
          </a:prstGeom>
          <a:ln w="12700">
            <a:miter lim="400000"/>
          </a:ln>
        </p:spPr>
      </p:pic>
      <p:sp>
        <p:nvSpPr>
          <p:cNvPr id="238" name="www.impactinvest.org.uk"/>
          <p:cNvSpPr txBox="1"/>
          <p:nvPr/>
        </p:nvSpPr>
        <p:spPr>
          <a:xfrm>
            <a:off x="375919" y="6311900"/>
            <a:ext cx="1739241" cy="2692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gn="l">
              <a:defRPr sz="1200">
                <a:solidFill>
                  <a:srgbClr val="1D3753"/>
                </a:solidFill>
                <a:latin typeface="Panton"/>
                <a:ea typeface="Panton"/>
                <a:cs typeface="Panton"/>
                <a:sym typeface="Panton"/>
              </a:defRPr>
            </a:lvl1pPr>
          </a:lstStyle>
          <a:p>
            <a:r>
              <a:t>www.impactinvest.org.uk</a:t>
            </a:r>
          </a:p>
        </p:txBody>
      </p:sp>
      <p:pic>
        <p:nvPicPr>
          <p:cNvPr id="7" name="Picture 6">
            <a:extLst>
              <a:ext uri="{FF2B5EF4-FFF2-40B4-BE49-F238E27FC236}">
                <a16:creationId xmlns:a16="http://schemas.microsoft.com/office/drawing/2014/main" id="{31E95D6B-FBD9-9BE0-4230-FD78A661B44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3857626" cy="6858000"/>
          </a:xfrm>
          <a:prstGeom prst="rect">
            <a:avLst/>
          </a:prstGeom>
        </p:spPr>
      </p:pic>
      <p:sp>
        <p:nvSpPr>
          <p:cNvPr id="8" name="Rectangle 7">
            <a:extLst>
              <a:ext uri="{FF2B5EF4-FFF2-40B4-BE49-F238E27FC236}">
                <a16:creationId xmlns:a16="http://schemas.microsoft.com/office/drawing/2014/main" id="{05AAF56D-105A-6A6F-EA62-29981325DB89}"/>
              </a:ext>
            </a:extLst>
          </p:cNvPr>
          <p:cNvSpPr/>
          <p:nvPr/>
        </p:nvSpPr>
        <p:spPr>
          <a:xfrm>
            <a:off x="10405640" y="421948"/>
            <a:ext cx="1422633"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j-lt"/>
                <a:ea typeface="+mj-ea"/>
                <a:cs typeface="+mj-cs"/>
                <a:sym typeface="Calibri"/>
              </a:rPr>
              <a:t>[Insert logo here]</a:t>
            </a:r>
          </a:p>
        </p:txBody>
      </p:sp>
    </p:spTree>
    <p:extLst>
      <p:ext uri="{BB962C8B-B14F-4D97-AF65-F5344CB8AC3E}">
        <p14:creationId xmlns:p14="http://schemas.microsoft.com/office/powerpoint/2010/main" val="61945825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Rectangle"/>
          <p:cNvSpPr/>
          <p:nvPr/>
        </p:nvSpPr>
        <p:spPr>
          <a:xfrm>
            <a:off x="41397" y="0"/>
            <a:ext cx="12217400" cy="6908800"/>
          </a:xfrm>
          <a:prstGeom prst="rect">
            <a:avLst/>
          </a:prstGeom>
          <a:solidFill>
            <a:srgbClr val="FAC607"/>
          </a:solidFill>
          <a:ln w="12700">
            <a:noFill/>
            <a:miter/>
          </a:ln>
        </p:spPr>
        <p:txBody>
          <a:bodyPr lIns="45719" rIns="45719" anchor="ctr"/>
          <a:lstStyle/>
          <a:p>
            <a:pPr algn="l">
              <a:defRPr sz="1800">
                <a:solidFill>
                  <a:srgbClr val="000000"/>
                </a:solidFill>
              </a:defRPr>
            </a:pPr>
            <a:endParaRPr/>
          </a:p>
        </p:txBody>
      </p:sp>
      <p:sp>
        <p:nvSpPr>
          <p:cNvPr id="213" name="Practical steps"/>
          <p:cNvSpPr txBox="1">
            <a:spLocks noGrp="1"/>
          </p:cNvSpPr>
          <p:nvPr>
            <p:ph type="title"/>
          </p:nvPr>
        </p:nvSpPr>
        <p:spPr>
          <a:xfrm>
            <a:off x="6531186" y="3072139"/>
            <a:ext cx="4947949" cy="765226"/>
          </a:xfrm>
          <a:prstGeom prst="rect">
            <a:avLst/>
          </a:prstGeom>
        </p:spPr>
        <p:txBody>
          <a:bodyPr lIns="45719" tIns="45720" rIns="45719" bIns="45720" anchor="ctr">
            <a:normAutofit fontScale="90000"/>
          </a:bodyPr>
          <a:lstStyle>
            <a:lvl1pPr>
              <a:defRPr>
                <a:solidFill>
                  <a:srgbClr val="852D71"/>
                </a:solidFill>
              </a:defRPr>
            </a:lvl1pPr>
          </a:lstStyle>
          <a:p>
            <a:r>
              <a:rPr lang="en-GB" sz="5000"/>
              <a:t>Annex: The Impact Investing Institute </a:t>
            </a:r>
            <a:endParaRPr lang="en-GB"/>
          </a:p>
        </p:txBody>
      </p:sp>
      <p:pic>
        <p:nvPicPr>
          <p:cNvPr id="215" name="thomas-richter-B09tL5bSQJk-unsplash.jpg"/>
          <p:cNvPicPr>
            <a:picLocks noChangeAspect="1"/>
          </p:cNvPicPr>
          <p:nvPr/>
        </p:nvPicPr>
        <p:blipFill>
          <a:blip r:embed="rId3">
            <a:extLst>
              <a:ext uri="{28A0092B-C50C-407E-A947-70E740481C1C}">
                <a14:useLocalDpi xmlns:a14="http://schemas.microsoft.com/office/drawing/2010/main"/>
              </a:ext>
            </a:extLst>
          </a:blip>
          <a:srcRect/>
          <a:stretch/>
        </p:blipFill>
        <p:spPr>
          <a:xfrm>
            <a:off x="-12699" y="-25220"/>
            <a:ext cx="5080360" cy="6934020"/>
          </a:xfrm>
          <a:prstGeom prst="rect">
            <a:avLst/>
          </a:prstGeom>
          <a:ln w="12700">
            <a:noFill/>
            <a:miter lim="400000"/>
          </a:ln>
        </p:spPr>
      </p:pic>
    </p:spTree>
    <p:extLst>
      <p:ext uri="{BB962C8B-B14F-4D97-AF65-F5344CB8AC3E}">
        <p14:creationId xmlns:p14="http://schemas.microsoft.com/office/powerpoint/2010/main" val="240419026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 Placeholder 2"/>
          <p:cNvSpPr txBox="1"/>
          <p:nvPr/>
        </p:nvSpPr>
        <p:spPr>
          <a:xfrm>
            <a:off x="546240" y="1838580"/>
            <a:ext cx="3025986" cy="61344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72000" tIns="72000" rIns="72000" bIns="72000" anchor="t"/>
          <a:lstStyle/>
          <a:p>
            <a:pPr algn="l">
              <a:lnSpc>
                <a:spcPct val="90000"/>
              </a:lnSpc>
              <a:spcBef>
                <a:spcPts val="1000"/>
              </a:spcBef>
              <a:defRPr sz="2400" b="1">
                <a:solidFill>
                  <a:srgbClr val="1D3753"/>
                </a:solidFill>
                <a:latin typeface="Panton Bold"/>
                <a:ea typeface="Panton Bold"/>
                <a:cs typeface="Panton Bold"/>
                <a:sym typeface="Panton"/>
              </a:defRPr>
            </a:pPr>
            <a:r>
              <a:rPr>
                <a:latin typeface="Calibri"/>
              </a:rPr>
              <a:t>We are an independent, </a:t>
            </a:r>
            <a:br>
              <a:rPr>
                <a:latin typeface="Calibri"/>
              </a:rPr>
            </a:br>
            <a:r>
              <a:rPr>
                <a:latin typeface="Calibri"/>
              </a:rPr>
              <a:t>non-profit </a:t>
            </a:r>
            <a:r>
              <a:rPr err="1">
                <a:latin typeface="Calibri"/>
              </a:rPr>
              <a:t>organisation</a:t>
            </a:r>
            <a:endParaRPr>
              <a:latin typeface="Calibri"/>
            </a:endParaRPr>
          </a:p>
          <a:p>
            <a:pPr algn="l">
              <a:lnSpc>
                <a:spcPct val="90000"/>
              </a:lnSpc>
              <a:spcBef>
                <a:spcPts val="1000"/>
              </a:spcBef>
              <a:defRPr sz="2000">
                <a:solidFill>
                  <a:srgbClr val="000000"/>
                </a:solidFill>
                <a:latin typeface="Panton"/>
                <a:ea typeface="Panton"/>
                <a:cs typeface="Panton"/>
                <a:sym typeface="Panton"/>
              </a:defRPr>
            </a:pPr>
            <a:endParaRPr/>
          </a:p>
          <a:p>
            <a:pPr algn="l">
              <a:lnSpc>
                <a:spcPct val="90000"/>
              </a:lnSpc>
              <a:defRPr sz="2400" b="1">
                <a:solidFill>
                  <a:srgbClr val="852D71"/>
                </a:solidFill>
                <a:latin typeface="Panton Bold"/>
                <a:ea typeface="Panton Bold"/>
                <a:cs typeface="Panton Bold"/>
                <a:sym typeface="Panton"/>
              </a:defRPr>
            </a:pPr>
            <a:r>
              <a:rPr>
                <a:latin typeface="Calibri"/>
              </a:rPr>
              <a:t>Our mission:</a:t>
            </a:r>
          </a:p>
          <a:p>
            <a:pPr algn="l">
              <a:lnSpc>
                <a:spcPct val="90000"/>
              </a:lnSpc>
              <a:spcBef>
                <a:spcPts val="1000"/>
              </a:spcBef>
              <a:defRPr sz="2000">
                <a:solidFill>
                  <a:srgbClr val="1D3753"/>
                </a:solidFill>
                <a:latin typeface="Panton"/>
                <a:ea typeface="Panton"/>
                <a:cs typeface="Panton"/>
                <a:sym typeface="Panton"/>
              </a:defRPr>
            </a:pPr>
            <a:r>
              <a:rPr>
                <a:latin typeface="Calibri"/>
              </a:rPr>
              <a:t>To accelerate the </a:t>
            </a:r>
            <a:br>
              <a:rPr>
                <a:latin typeface="Calibri"/>
              </a:rPr>
            </a:br>
            <a:r>
              <a:rPr>
                <a:latin typeface="Calibri"/>
              </a:rPr>
              <a:t>growth and improve </a:t>
            </a:r>
            <a:br>
              <a:rPr>
                <a:latin typeface="Calibri"/>
              </a:rPr>
            </a:br>
            <a:r>
              <a:rPr>
                <a:latin typeface="Calibri"/>
              </a:rPr>
              <a:t>the effectiveness of </a:t>
            </a:r>
            <a:br>
              <a:rPr>
                <a:latin typeface="Calibri"/>
              </a:rPr>
            </a:br>
            <a:r>
              <a:rPr>
                <a:latin typeface="Calibri"/>
              </a:rPr>
              <a:t>the impact investing market in the UK and internationally.</a:t>
            </a:r>
          </a:p>
          <a:p>
            <a:pPr defTabSz="914368">
              <a:lnSpc>
                <a:spcPct val="90000"/>
              </a:lnSpc>
              <a:spcBef>
                <a:spcPts val="1000"/>
              </a:spcBef>
              <a:defRPr sz="2400">
                <a:latin typeface="Panton"/>
                <a:ea typeface="Panton"/>
                <a:cs typeface="Panton"/>
                <a:sym typeface="Panton"/>
              </a:defRPr>
            </a:pPr>
            <a:endParaRPr>
              <a:latin typeface="Calibri"/>
            </a:endParaRPr>
          </a:p>
          <a:p>
            <a:pPr defTabSz="914368">
              <a:lnSpc>
                <a:spcPct val="90000"/>
              </a:lnSpc>
              <a:spcBef>
                <a:spcPts val="1000"/>
              </a:spcBef>
              <a:defRPr sz="2400">
                <a:latin typeface="Panton"/>
                <a:ea typeface="Panton"/>
                <a:cs typeface="Panton"/>
                <a:sym typeface="Panton"/>
              </a:defRPr>
            </a:pPr>
            <a:endParaRPr/>
          </a:p>
        </p:txBody>
      </p:sp>
      <p:pic>
        <p:nvPicPr>
          <p:cNvPr id="120" name="Picture 2" descr="Picture 2"/>
          <p:cNvPicPr>
            <a:picLocks noChangeAspect="1"/>
          </p:cNvPicPr>
          <p:nvPr/>
        </p:nvPicPr>
        <p:blipFill>
          <a:blip r:embed="rId3"/>
          <a:stretch>
            <a:fillRect/>
          </a:stretch>
        </p:blipFill>
        <p:spPr>
          <a:xfrm>
            <a:off x="3262710" y="690001"/>
            <a:ext cx="8638380" cy="5477998"/>
          </a:xfrm>
          <a:prstGeom prst="rect">
            <a:avLst/>
          </a:prstGeom>
          <a:ln w="12700">
            <a:miter lim="400000"/>
          </a:ln>
        </p:spPr>
      </p:pic>
      <p:pic>
        <p:nvPicPr>
          <p:cNvPr id="121" name="Image" descr="Image"/>
          <p:cNvPicPr>
            <a:picLocks noChangeAspect="1"/>
          </p:cNvPicPr>
          <p:nvPr/>
        </p:nvPicPr>
        <p:blipFill>
          <a:blip r:embed="rId4"/>
          <a:stretch>
            <a:fillRect/>
          </a:stretch>
        </p:blipFill>
        <p:spPr>
          <a:xfrm>
            <a:off x="10409703" y="358639"/>
            <a:ext cx="1250295" cy="703535"/>
          </a:xfrm>
          <a:prstGeom prst="rect">
            <a:avLst/>
          </a:prstGeom>
          <a:ln w="12700">
            <a:miter lim="400000"/>
          </a:ln>
        </p:spPr>
      </p:pic>
      <p:sp>
        <p:nvSpPr>
          <p:cNvPr id="122" name="Rectangle"/>
          <p:cNvSpPr/>
          <p:nvPr/>
        </p:nvSpPr>
        <p:spPr>
          <a:xfrm>
            <a:off x="3314700" y="782366"/>
            <a:ext cx="1270000" cy="690834"/>
          </a:xfrm>
          <a:prstGeom prst="rect">
            <a:avLst/>
          </a:prstGeom>
          <a:solidFill>
            <a:srgbClr val="FFFFFF"/>
          </a:solidFill>
          <a:ln w="12700">
            <a:miter lim="400000"/>
          </a:ln>
        </p:spPr>
        <p:txBody>
          <a:bodyPr lIns="45719" rIns="45719" anchor="ctr"/>
          <a:lstStyle/>
          <a:p>
            <a:pPr algn="l">
              <a:defRPr sz="1800">
                <a:solidFill>
                  <a:srgbClr val="FEFEFE"/>
                </a:solidFill>
              </a:defRPr>
            </a:pPr>
            <a:endParaRPr/>
          </a:p>
        </p:txBody>
      </p:sp>
      <p:sp>
        <p:nvSpPr>
          <p:cNvPr id="123" name="www.impactinvest.org.uk"/>
          <p:cNvSpPr txBox="1"/>
          <p:nvPr/>
        </p:nvSpPr>
        <p:spPr>
          <a:xfrm>
            <a:off x="375919" y="6311900"/>
            <a:ext cx="1700143" cy="2769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tIns="45720" rIns="45719" bIns="45720" anchor="t">
            <a:spAutoFit/>
          </a:bodyPr>
          <a:lstStyle>
            <a:lvl1pPr algn="l">
              <a:defRPr sz="1200">
                <a:solidFill>
                  <a:srgbClr val="1D3753"/>
                </a:solidFill>
                <a:latin typeface="Panton"/>
                <a:ea typeface="Panton"/>
                <a:cs typeface="Panton"/>
                <a:sym typeface="Panton"/>
              </a:defRPr>
            </a:lvl1pPr>
          </a:lstStyle>
          <a:p>
            <a:r>
              <a:rPr>
                <a:latin typeface="Calibri"/>
              </a:rPr>
              <a:t>www.impactinvest.org.uk</a:t>
            </a:r>
            <a:endParaRPr lang="en-US">
              <a:latin typeface="Calibri"/>
            </a:endParaRPr>
          </a:p>
        </p:txBody>
      </p:sp>
      <p:sp>
        <p:nvSpPr>
          <p:cNvPr id="7" name="Financial returns">
            <a:extLst>
              <a:ext uri="{FF2B5EF4-FFF2-40B4-BE49-F238E27FC236}">
                <a16:creationId xmlns:a16="http://schemas.microsoft.com/office/drawing/2014/main" id="{7C59771C-D662-1A42-B412-570C63B4AD50}"/>
              </a:ext>
            </a:extLst>
          </p:cNvPr>
          <p:cNvSpPr txBox="1">
            <a:spLocks noGrp="1"/>
          </p:cNvSpPr>
          <p:nvPr>
            <p:ph type="title"/>
          </p:nvPr>
        </p:nvSpPr>
        <p:spPr>
          <a:xfrm>
            <a:off x="537352" y="181654"/>
            <a:ext cx="7394074" cy="1325564"/>
          </a:xfrm>
          <a:prstGeom prst="rect">
            <a:avLst/>
          </a:prstGeom>
        </p:spPr>
        <p:txBody>
          <a:bodyPr lIns="45719" tIns="45720" rIns="45719" bIns="45720" anchor="ctr">
            <a:normAutofit/>
          </a:bodyPr>
          <a:lstStyle>
            <a:lvl1pPr>
              <a:defRPr sz="3800">
                <a:latin typeface="Panton SemiBold Italic"/>
                <a:ea typeface="Panton SemiBold Italic"/>
                <a:cs typeface="Panton SemiBold Italic"/>
                <a:sym typeface="Panton SemiBold"/>
              </a:defRPr>
            </a:lvl1pPr>
          </a:lstStyle>
          <a:p>
            <a:r>
              <a:rPr lang="en-GB">
                <a:latin typeface="Calibri"/>
              </a:rPr>
              <a:t>About the Impact Investing Institute</a:t>
            </a:r>
          </a:p>
        </p:txBody>
      </p:sp>
    </p:spTree>
    <p:extLst>
      <p:ext uri="{BB962C8B-B14F-4D97-AF65-F5344CB8AC3E}">
        <p14:creationId xmlns:p14="http://schemas.microsoft.com/office/powerpoint/2010/main" val="30157487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Rounded Rectangle"/>
          <p:cNvSpPr/>
          <p:nvPr/>
        </p:nvSpPr>
        <p:spPr>
          <a:xfrm>
            <a:off x="778706" y="1629207"/>
            <a:ext cx="4537269" cy="4521200"/>
          </a:xfrm>
          <a:prstGeom prst="roundRect">
            <a:avLst>
              <a:gd name="adj" fmla="val 15000"/>
            </a:avLst>
          </a:prstGeom>
          <a:solidFill>
            <a:srgbClr val="4FAEB9"/>
          </a:solidFill>
          <a:ln w="12700">
            <a:miter lim="400000"/>
          </a:ln>
        </p:spPr>
        <p:txBody>
          <a:bodyPr lIns="45719" rIns="45719" anchor="ctr"/>
          <a:lstStyle/>
          <a:p>
            <a:pPr algn="l">
              <a:defRPr sz="1800">
                <a:solidFill>
                  <a:srgbClr val="000000"/>
                </a:solidFill>
              </a:defRPr>
            </a:pPr>
            <a:endParaRPr/>
          </a:p>
        </p:txBody>
      </p:sp>
      <p:sp>
        <p:nvSpPr>
          <p:cNvPr id="127" name="Our Endowments Programme"/>
          <p:cNvSpPr txBox="1">
            <a:spLocks noGrp="1"/>
          </p:cNvSpPr>
          <p:nvPr>
            <p:ph type="title"/>
          </p:nvPr>
        </p:nvSpPr>
        <p:spPr>
          <a:prstGeom prst="rect">
            <a:avLst/>
          </a:prstGeom>
        </p:spPr>
        <p:txBody>
          <a:bodyPr lIns="45719" tIns="45720" rIns="45719" bIns="45720" anchor="ctr">
            <a:normAutofit/>
          </a:bodyPr>
          <a:lstStyle>
            <a:lvl1pPr>
              <a:defRPr sz="3800">
                <a:latin typeface="Panton SemiBold Italic"/>
                <a:ea typeface="Panton SemiBold Italic"/>
                <a:cs typeface="Panton SemiBold Italic"/>
                <a:sym typeface="Panton SemiBold"/>
              </a:defRPr>
            </a:lvl1pPr>
          </a:lstStyle>
          <a:p>
            <a:r>
              <a:rPr lang="en-GB">
                <a:latin typeface="Calibri"/>
              </a:rPr>
              <a:t>Endowments with impact </a:t>
            </a:r>
            <a:br>
              <a:rPr lang="en-GB">
                <a:latin typeface="Calibri"/>
              </a:rPr>
            </a:br>
            <a:r>
              <a:rPr lang="en-GB">
                <a:latin typeface="Calibri"/>
              </a:rPr>
              <a:t>programme </a:t>
            </a:r>
            <a:endParaRPr/>
          </a:p>
        </p:txBody>
      </p:sp>
      <p:pic>
        <p:nvPicPr>
          <p:cNvPr id="128" name="Picture 6" descr="Picture 6"/>
          <p:cNvPicPr>
            <a:picLocks noChangeAspect="1"/>
          </p:cNvPicPr>
          <p:nvPr/>
        </p:nvPicPr>
        <p:blipFill>
          <a:blip r:embed="rId3"/>
          <a:stretch>
            <a:fillRect/>
          </a:stretch>
        </p:blipFill>
        <p:spPr>
          <a:xfrm>
            <a:off x="7260037" y="195225"/>
            <a:ext cx="3299431" cy="1030363"/>
          </a:xfrm>
          <a:prstGeom prst="rect">
            <a:avLst/>
          </a:prstGeom>
          <a:ln w="12700">
            <a:miter lim="400000"/>
          </a:ln>
        </p:spPr>
      </p:pic>
      <p:sp>
        <p:nvSpPr>
          <p:cNvPr id="129" name="Our Goal:…"/>
          <p:cNvSpPr txBox="1"/>
          <p:nvPr/>
        </p:nvSpPr>
        <p:spPr>
          <a:xfrm>
            <a:off x="1323670" y="2366313"/>
            <a:ext cx="3447339" cy="30469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20" rIns="45719" bIns="45720" anchor="t">
            <a:spAutoFit/>
          </a:bodyPr>
          <a:lstStyle/>
          <a:p>
            <a:pPr>
              <a:defRPr sz="2400" b="1">
                <a:latin typeface="Panton ExtraBold"/>
                <a:ea typeface="Panton ExtraBold"/>
                <a:cs typeface="Panton ExtraBold"/>
                <a:sym typeface="Panton ExtraBold"/>
              </a:defRPr>
            </a:pPr>
            <a:r>
              <a:rPr>
                <a:latin typeface="Calibri"/>
              </a:rPr>
              <a:t>Goal:</a:t>
            </a:r>
            <a:r>
              <a:rPr lang="en-GB">
                <a:latin typeface="Calibri"/>
              </a:rPr>
              <a:t> </a:t>
            </a:r>
            <a:endParaRPr lang="en-US">
              <a:latin typeface="Calibri"/>
            </a:endParaRPr>
          </a:p>
          <a:p>
            <a:pPr>
              <a:defRPr sz="2400" b="1">
                <a:latin typeface="Panton ExtraBold"/>
                <a:ea typeface="Panton ExtraBold"/>
                <a:cs typeface="Panton ExtraBold"/>
                <a:sym typeface="Panton ExtraBold"/>
              </a:defRPr>
            </a:pPr>
            <a:r>
              <a:rPr b="0">
                <a:latin typeface="Calibri"/>
                <a:ea typeface="Panton"/>
                <a:cs typeface="Panton"/>
                <a:sym typeface="Panton"/>
              </a:rPr>
              <a:t>To encourage and enable UK endowed charities to unlock increased public benefits &amp; mission outcomes by delivering impact investing in their endowments.</a:t>
            </a:r>
            <a:endParaRPr b="0">
              <a:latin typeface="Calibri"/>
              <a:ea typeface="Panton"/>
              <a:cs typeface="Panton"/>
            </a:endParaRPr>
          </a:p>
        </p:txBody>
      </p:sp>
      <p:pic>
        <p:nvPicPr>
          <p:cNvPr id="131" name="Image" descr="Image"/>
          <p:cNvPicPr>
            <a:picLocks noChangeAspect="1"/>
          </p:cNvPicPr>
          <p:nvPr/>
        </p:nvPicPr>
        <p:blipFill>
          <a:blip r:embed="rId4"/>
          <a:stretch>
            <a:fillRect/>
          </a:stretch>
        </p:blipFill>
        <p:spPr>
          <a:xfrm>
            <a:off x="10409703" y="358639"/>
            <a:ext cx="1250295" cy="703535"/>
          </a:xfrm>
          <a:prstGeom prst="rect">
            <a:avLst/>
          </a:prstGeom>
          <a:ln w="12700">
            <a:miter lim="400000"/>
          </a:ln>
        </p:spPr>
      </p:pic>
      <p:sp>
        <p:nvSpPr>
          <p:cNvPr id="132" name="www.impactinvest.org.uk"/>
          <p:cNvSpPr txBox="1"/>
          <p:nvPr/>
        </p:nvSpPr>
        <p:spPr>
          <a:xfrm>
            <a:off x="375919" y="6311900"/>
            <a:ext cx="1680231" cy="24830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gn="l">
              <a:defRPr sz="1200">
                <a:solidFill>
                  <a:srgbClr val="002060"/>
                </a:solidFill>
              </a:defRPr>
            </a:lvl1pPr>
          </a:lstStyle>
          <a:p>
            <a:r>
              <a:t>www.impactinvest.org.uk</a:t>
            </a:r>
          </a:p>
        </p:txBody>
      </p:sp>
      <p:pic>
        <p:nvPicPr>
          <p:cNvPr id="4" name="Picture 3" descr="A picture containing text, grass, highland&#10;&#10;Description automatically generated">
            <a:extLst>
              <a:ext uri="{FF2B5EF4-FFF2-40B4-BE49-F238E27FC236}">
                <a16:creationId xmlns:a16="http://schemas.microsoft.com/office/drawing/2014/main" id="{E0EB535D-C086-C98A-E2BA-514E264D383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228510" y="1629207"/>
            <a:ext cx="2192293" cy="2719592"/>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pic>
        <p:nvPicPr>
          <p:cNvPr id="6" name="Picture 5" descr="A person holding a sword&#10;&#10;Description automatically generated with low confidence">
            <a:extLst>
              <a:ext uri="{FF2B5EF4-FFF2-40B4-BE49-F238E27FC236}">
                <a16:creationId xmlns:a16="http://schemas.microsoft.com/office/drawing/2014/main" id="{51CF1FD7-F1D9-6296-418D-012AA65BA9A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909752" y="1607039"/>
            <a:ext cx="2192293" cy="2719592"/>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pic>
        <p:nvPicPr>
          <p:cNvPr id="17" name="Picture 16">
            <a:extLst>
              <a:ext uri="{FF2B5EF4-FFF2-40B4-BE49-F238E27FC236}">
                <a16:creationId xmlns:a16="http://schemas.microsoft.com/office/drawing/2014/main" id="{96BE9414-53CF-0418-8AA9-42A9E607E045}"/>
              </a:ext>
            </a:extLst>
          </p:cNvPr>
          <p:cNvPicPr>
            <a:picLocks noChangeAspect="1"/>
          </p:cNvPicPr>
          <p:nvPr/>
        </p:nvPicPr>
        <p:blipFill>
          <a:blip r:embed="rId7"/>
          <a:stretch>
            <a:fillRect/>
          </a:stretch>
        </p:blipFill>
        <p:spPr>
          <a:xfrm>
            <a:off x="6108770" y="4750115"/>
            <a:ext cx="1471457" cy="493014"/>
          </a:xfrm>
          <a:prstGeom prst="rect">
            <a:avLst/>
          </a:prstGeom>
        </p:spPr>
      </p:pic>
      <p:pic>
        <p:nvPicPr>
          <p:cNvPr id="18" name="Picture 17">
            <a:extLst>
              <a:ext uri="{FF2B5EF4-FFF2-40B4-BE49-F238E27FC236}">
                <a16:creationId xmlns:a16="http://schemas.microsoft.com/office/drawing/2014/main" id="{E922D0B9-0706-DB89-E894-4F5A28769392}"/>
              </a:ext>
            </a:extLst>
          </p:cNvPr>
          <p:cNvPicPr>
            <a:picLocks noChangeAspect="1"/>
          </p:cNvPicPr>
          <p:nvPr/>
        </p:nvPicPr>
        <p:blipFill>
          <a:blip r:embed="rId8"/>
          <a:stretch>
            <a:fillRect/>
          </a:stretch>
        </p:blipFill>
        <p:spPr>
          <a:xfrm>
            <a:off x="6869027" y="5243129"/>
            <a:ext cx="1422400" cy="1422400"/>
          </a:xfrm>
          <a:prstGeom prst="rect">
            <a:avLst/>
          </a:prstGeom>
        </p:spPr>
      </p:pic>
      <p:pic>
        <p:nvPicPr>
          <p:cNvPr id="19" name="Picture 18">
            <a:extLst>
              <a:ext uri="{FF2B5EF4-FFF2-40B4-BE49-F238E27FC236}">
                <a16:creationId xmlns:a16="http://schemas.microsoft.com/office/drawing/2014/main" id="{7F6DEA0A-5344-CFD0-125A-CD28EE435A3A}"/>
              </a:ext>
            </a:extLst>
          </p:cNvPr>
          <p:cNvPicPr>
            <a:picLocks noChangeAspect="1"/>
          </p:cNvPicPr>
          <p:nvPr/>
        </p:nvPicPr>
        <p:blipFill>
          <a:blip r:embed="rId9"/>
          <a:stretch>
            <a:fillRect/>
          </a:stretch>
        </p:blipFill>
        <p:spPr>
          <a:xfrm>
            <a:off x="7963767" y="4642216"/>
            <a:ext cx="1292022" cy="874015"/>
          </a:xfrm>
          <a:prstGeom prst="rect">
            <a:avLst/>
          </a:prstGeom>
        </p:spPr>
      </p:pic>
      <p:pic>
        <p:nvPicPr>
          <p:cNvPr id="20" name="Picture 19">
            <a:extLst>
              <a:ext uri="{FF2B5EF4-FFF2-40B4-BE49-F238E27FC236}">
                <a16:creationId xmlns:a16="http://schemas.microsoft.com/office/drawing/2014/main" id="{C803C47E-777C-6ABC-1FAB-FCA92AEFF85E}"/>
              </a:ext>
            </a:extLst>
          </p:cNvPr>
          <p:cNvPicPr>
            <a:picLocks noChangeAspect="1"/>
          </p:cNvPicPr>
          <p:nvPr/>
        </p:nvPicPr>
        <p:blipFill>
          <a:blip r:embed="rId10"/>
          <a:stretch>
            <a:fillRect/>
          </a:stretch>
        </p:blipFill>
        <p:spPr>
          <a:xfrm>
            <a:off x="8609778" y="5675276"/>
            <a:ext cx="1968500" cy="1028700"/>
          </a:xfrm>
          <a:prstGeom prst="rect">
            <a:avLst/>
          </a:prstGeom>
        </p:spPr>
      </p:pic>
      <p:pic>
        <p:nvPicPr>
          <p:cNvPr id="29" name="Picture 6" descr="Picture 6">
            <a:extLst>
              <a:ext uri="{FF2B5EF4-FFF2-40B4-BE49-F238E27FC236}">
                <a16:creationId xmlns:a16="http://schemas.microsoft.com/office/drawing/2014/main" id="{18890120-FB88-04BE-CFA4-D2A88D71EDB8}"/>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9574140" y="4750115"/>
            <a:ext cx="1779660" cy="1030363"/>
          </a:xfrm>
          <a:prstGeom prst="rect">
            <a:avLst/>
          </a:prstGeom>
          <a:ln w="12700">
            <a:miter lim="400000"/>
          </a:ln>
        </p:spPr>
      </p:pic>
    </p:spTree>
    <p:extLst>
      <p:ext uri="{BB962C8B-B14F-4D97-AF65-F5344CB8AC3E}">
        <p14:creationId xmlns:p14="http://schemas.microsoft.com/office/powerpoint/2010/main" val="53482097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Content Placeholder 2"/>
          <p:cNvSpPr txBox="1">
            <a:spLocks noGrp="1"/>
          </p:cNvSpPr>
          <p:nvPr>
            <p:ph type="body" idx="1"/>
          </p:nvPr>
        </p:nvSpPr>
        <p:spPr>
          <a:xfrm>
            <a:off x="838200" y="2195671"/>
            <a:ext cx="10515600" cy="4351338"/>
          </a:xfrm>
          <a:prstGeom prst="rect">
            <a:avLst/>
          </a:prstGeom>
        </p:spPr>
        <p:txBody>
          <a:bodyPr lIns="45719" tIns="45720" rIns="45719" bIns="45720" anchor="t">
            <a:normAutofit/>
          </a:bodyPr>
          <a:lstStyle/>
          <a:p>
            <a:pPr marL="0" indent="0" algn="ctr">
              <a:spcBef>
                <a:spcPts val="0"/>
              </a:spcBef>
              <a:buSzTx/>
              <a:buNone/>
              <a:defRPr sz="6000" b="1">
                <a:solidFill>
                  <a:srgbClr val="1D3753"/>
                </a:solidFill>
                <a:latin typeface="Panton SemiBold"/>
                <a:ea typeface="Panton SemiBold"/>
                <a:cs typeface="Panton SemiBold"/>
                <a:sym typeface="Panton SemiBold"/>
              </a:defRPr>
            </a:pPr>
            <a:r>
              <a:rPr lang="en-GB" dirty="0">
                <a:latin typeface="Calibri"/>
              </a:rPr>
              <a:t>Thank you</a:t>
            </a:r>
            <a:r>
              <a:rPr lang="en-GB" dirty="0"/>
              <a:t> </a:t>
            </a:r>
            <a:endParaRPr dirty="0"/>
          </a:p>
          <a:p>
            <a:pPr marL="0" indent="0" algn="ctr">
              <a:buSzTx/>
              <a:buNone/>
            </a:pPr>
            <a:endParaRPr dirty="0"/>
          </a:p>
          <a:p>
            <a:pPr marL="0" indent="0" algn="ctr">
              <a:lnSpc>
                <a:spcPct val="100000"/>
              </a:lnSpc>
              <a:spcBef>
                <a:spcPts val="300"/>
              </a:spcBef>
              <a:buSzTx/>
              <a:buNone/>
              <a:defRPr>
                <a:solidFill>
                  <a:srgbClr val="1D3753"/>
                </a:solidFill>
              </a:defRPr>
            </a:pPr>
            <a:r>
              <a:rPr dirty="0"/>
              <a:t>Contact us</a:t>
            </a:r>
            <a:r>
              <a:rPr lang="en-GB" dirty="0"/>
              <a:t>  </a:t>
            </a:r>
            <a:endParaRPr dirty="0"/>
          </a:p>
          <a:p>
            <a:pPr marL="0" indent="0" algn="ctr">
              <a:lnSpc>
                <a:spcPct val="100000"/>
              </a:lnSpc>
              <a:spcBef>
                <a:spcPts val="300"/>
              </a:spcBef>
              <a:buSzTx/>
              <a:buNone/>
              <a:defRPr>
                <a:solidFill>
                  <a:srgbClr val="1D3753"/>
                </a:solidFill>
              </a:defRPr>
            </a:pPr>
            <a:r>
              <a:rPr lang="en-GB" dirty="0"/>
              <a:t>Sophia Omar, Programme Manager</a:t>
            </a:r>
          </a:p>
          <a:p>
            <a:pPr marL="0" indent="0" algn="ctr">
              <a:lnSpc>
                <a:spcPct val="100000"/>
              </a:lnSpc>
              <a:spcBef>
                <a:spcPts val="300"/>
              </a:spcBef>
              <a:buSzTx/>
              <a:buNone/>
              <a:defRPr b="1">
                <a:solidFill>
                  <a:srgbClr val="1D3753"/>
                </a:solidFill>
              </a:defRPr>
            </a:pPr>
            <a:r>
              <a:rPr lang="en-GB">
                <a:uFill>
                  <a:solidFill>
                    <a:srgbClr val="0563C1"/>
                  </a:solidFill>
                </a:uFill>
                <a:hlinkClick r:id="rId2"/>
              </a:rPr>
              <a:t>Sophia.omar@</a:t>
            </a:r>
            <a:r>
              <a:rPr lang="en-GB" dirty="0">
                <a:uFill>
                  <a:solidFill>
                    <a:srgbClr val="0563C1"/>
                  </a:solidFill>
                </a:uFill>
                <a:hlinkClick r:id="rId2"/>
              </a:rPr>
              <a:t>impactinvest.org.uk</a:t>
            </a:r>
          </a:p>
          <a:p>
            <a:pPr marL="0" indent="0" algn="ctr">
              <a:lnSpc>
                <a:spcPct val="100000"/>
              </a:lnSpc>
              <a:spcBef>
                <a:spcPts val="300"/>
              </a:spcBef>
              <a:buSzTx/>
              <a:buNone/>
              <a:defRPr>
                <a:solidFill>
                  <a:srgbClr val="1D3753"/>
                </a:solidFill>
              </a:defRPr>
            </a:pPr>
            <a:endParaRPr lang="en-GB" dirty="0">
              <a:uFill>
                <a:solidFill>
                  <a:srgbClr val="0563C1"/>
                </a:solidFill>
              </a:uFill>
              <a:hlinkClick r:id="rId2"/>
            </a:endParaRPr>
          </a:p>
          <a:p>
            <a:pPr marL="0" indent="0" algn="ctr">
              <a:lnSpc>
                <a:spcPct val="100000"/>
              </a:lnSpc>
              <a:spcBef>
                <a:spcPts val="300"/>
              </a:spcBef>
              <a:buSzTx/>
              <a:buNone/>
              <a:defRPr>
                <a:solidFill>
                  <a:srgbClr val="1D3753"/>
                </a:solidFill>
              </a:defRPr>
            </a:pPr>
            <a:r>
              <a:rPr dirty="0"/>
              <a:t>Find out more about our work with endowments at</a:t>
            </a:r>
            <a:r>
              <a:rPr lang="en-GB" dirty="0"/>
              <a:t> </a:t>
            </a:r>
            <a:endParaRPr dirty="0"/>
          </a:p>
          <a:p>
            <a:pPr marL="0" indent="0" algn="ctr">
              <a:lnSpc>
                <a:spcPct val="100000"/>
              </a:lnSpc>
              <a:spcBef>
                <a:spcPts val="300"/>
              </a:spcBef>
              <a:buSzTx/>
              <a:buNone/>
              <a:defRPr b="1">
                <a:solidFill>
                  <a:srgbClr val="1D3753"/>
                </a:solidFill>
              </a:defRPr>
            </a:pPr>
            <a:r>
              <a:rPr lang="en-GB" dirty="0" err="1"/>
              <a:t>impactinvest.org.uk</a:t>
            </a:r>
            <a:r>
              <a:rPr dirty="0"/>
              <a:t>/endowments</a:t>
            </a:r>
            <a:r>
              <a:rPr lang="en-GB" dirty="0"/>
              <a:t> </a:t>
            </a:r>
            <a:endParaRPr dirty="0"/>
          </a:p>
        </p:txBody>
      </p:sp>
      <p:pic>
        <p:nvPicPr>
          <p:cNvPr id="278" name="Image" descr="Image"/>
          <p:cNvPicPr>
            <a:picLocks noChangeAspect="1"/>
          </p:cNvPicPr>
          <p:nvPr/>
        </p:nvPicPr>
        <p:blipFill>
          <a:blip r:embed="rId3"/>
          <a:stretch>
            <a:fillRect/>
          </a:stretch>
        </p:blipFill>
        <p:spPr>
          <a:xfrm>
            <a:off x="4912767" y="599939"/>
            <a:ext cx="2366466" cy="1331597"/>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ession agenda"/>
          <p:cNvSpPr txBox="1">
            <a:spLocks noGrp="1"/>
          </p:cNvSpPr>
          <p:nvPr>
            <p:ph type="title"/>
          </p:nvPr>
        </p:nvSpPr>
        <p:spPr>
          <a:prstGeom prst="rect">
            <a:avLst/>
          </a:prstGeom>
        </p:spPr>
        <p:txBody>
          <a:bodyPr/>
          <a:lstStyle>
            <a:lvl1pPr>
              <a:defRPr sz="3800">
                <a:latin typeface="Panton SemiBold Italic"/>
                <a:ea typeface="Panton SemiBold Italic"/>
                <a:cs typeface="Panton SemiBold Italic"/>
                <a:sym typeface="Panton SemiBold"/>
              </a:defRPr>
            </a:lvl1pPr>
          </a:lstStyle>
          <a:p>
            <a:r>
              <a:rPr>
                <a:latin typeface="+mj-ea"/>
                <a:ea typeface="+mj-ea"/>
              </a:rPr>
              <a:t>Session agenda</a:t>
            </a:r>
          </a:p>
        </p:txBody>
      </p:sp>
      <p:sp>
        <p:nvSpPr>
          <p:cNvPr id="115" name="About the Institute…"/>
          <p:cNvSpPr txBox="1">
            <a:spLocks noGrp="1"/>
          </p:cNvSpPr>
          <p:nvPr>
            <p:ph type="body" idx="1"/>
          </p:nvPr>
        </p:nvSpPr>
        <p:spPr>
          <a:xfrm>
            <a:off x="838200" y="1584325"/>
            <a:ext cx="10515600" cy="4351338"/>
          </a:xfrm>
          <a:prstGeom prst="rect">
            <a:avLst/>
          </a:prstGeom>
        </p:spPr>
        <p:txBody>
          <a:bodyPr lIns="45719" tIns="45720" rIns="45719" bIns="45720" anchor="t">
            <a:normAutofit/>
          </a:bodyPr>
          <a:lstStyle/>
          <a:p>
            <a:pPr marL="457200" indent="-457200" defTabSz="768095">
              <a:lnSpc>
                <a:spcPct val="100000"/>
              </a:lnSpc>
              <a:spcBef>
                <a:spcPts val="800"/>
              </a:spcBef>
              <a:buFont typeface="+mj-lt"/>
              <a:buAutoNum type="arabicPeriod"/>
              <a:defRPr sz="1848">
                <a:solidFill>
                  <a:srgbClr val="1D3753"/>
                </a:solidFill>
              </a:defRPr>
            </a:pPr>
            <a:r>
              <a:t>What is impact </a:t>
            </a:r>
            <a:r>
              <a:rPr lang="en-GB"/>
              <a:t>investing? </a:t>
            </a:r>
          </a:p>
          <a:p>
            <a:pPr marL="457200" indent="-457200" defTabSz="768095">
              <a:lnSpc>
                <a:spcPct val="100000"/>
              </a:lnSpc>
              <a:spcBef>
                <a:spcPts val="800"/>
              </a:spcBef>
              <a:buFont typeface="+mj-lt"/>
              <a:buAutoNum type="arabicPeriod"/>
              <a:defRPr sz="1848">
                <a:solidFill>
                  <a:srgbClr val="1D3753"/>
                </a:solidFill>
              </a:defRPr>
            </a:pPr>
            <a:r>
              <a:rPr lang="en-GB"/>
              <a:t>Myth-busting: c</a:t>
            </a:r>
            <a:r>
              <a:t>an charities invest their endowments with impact?</a:t>
            </a:r>
          </a:p>
          <a:p>
            <a:pPr marL="457200" indent="-457200" defTabSz="768095">
              <a:lnSpc>
                <a:spcPct val="100000"/>
              </a:lnSpc>
              <a:spcBef>
                <a:spcPts val="800"/>
              </a:spcBef>
              <a:buFont typeface="+mj-lt"/>
              <a:buAutoNum type="arabicPeriod"/>
              <a:defRPr sz="1848">
                <a:solidFill>
                  <a:srgbClr val="1D3753"/>
                </a:solidFill>
              </a:defRPr>
            </a:pPr>
            <a:r>
              <a:rPr lang="en-GB"/>
              <a:t>How could impact investing help us as a foundation</a:t>
            </a:r>
            <a:r>
              <a:t>?</a:t>
            </a:r>
          </a:p>
          <a:p>
            <a:pPr marL="457200" indent="-457200" defTabSz="768095">
              <a:lnSpc>
                <a:spcPct val="100000"/>
              </a:lnSpc>
              <a:spcBef>
                <a:spcPts val="800"/>
              </a:spcBef>
              <a:buFont typeface="+mj-lt"/>
              <a:buAutoNum type="arabicPeriod"/>
              <a:defRPr sz="1848">
                <a:solidFill>
                  <a:srgbClr val="1D3753"/>
                </a:solidFill>
              </a:defRPr>
            </a:pPr>
            <a:r>
              <a:rPr lang="en-GB" sz="1800"/>
              <a:t>Getting started: impact investing in the endowment </a:t>
            </a:r>
          </a:p>
          <a:p>
            <a:pPr marL="457200" indent="-457200" defTabSz="768095">
              <a:lnSpc>
                <a:spcPct val="100000"/>
              </a:lnSpc>
              <a:spcBef>
                <a:spcPts val="800"/>
              </a:spcBef>
              <a:buFont typeface="+mj-lt"/>
              <a:buAutoNum type="arabicPeriod"/>
              <a:defRPr sz="1848">
                <a:solidFill>
                  <a:srgbClr val="1D3753"/>
                </a:solidFill>
              </a:defRPr>
            </a:pPr>
            <a:r>
              <a:t>What </a:t>
            </a:r>
            <a:r>
              <a:rPr lang="en-GB"/>
              <a:t>could impact investing look like for our foundation</a:t>
            </a:r>
            <a:r>
              <a:t>? </a:t>
            </a:r>
            <a:endParaRPr lang="en-GB"/>
          </a:p>
          <a:p>
            <a:pPr marL="457200" indent="-457200" defTabSz="768095">
              <a:lnSpc>
                <a:spcPct val="100000"/>
              </a:lnSpc>
              <a:spcBef>
                <a:spcPts val="800"/>
              </a:spcBef>
              <a:buFont typeface="+mj-lt"/>
              <a:buAutoNum type="arabicPeriod"/>
              <a:defRPr sz="1848">
                <a:solidFill>
                  <a:srgbClr val="1D3753"/>
                </a:solidFill>
              </a:defRPr>
            </a:pPr>
            <a:r>
              <a:rPr lang="en-GB"/>
              <a:t>Annex. </a:t>
            </a:r>
            <a:r>
              <a:rPr lang="en-GB" i="1"/>
              <a:t>About the Impact Investing Institute</a:t>
            </a:r>
            <a:endParaRPr/>
          </a:p>
        </p:txBody>
      </p:sp>
      <p:pic>
        <p:nvPicPr>
          <p:cNvPr id="116" name="Image" descr="Image"/>
          <p:cNvPicPr>
            <a:picLocks noChangeAspect="1"/>
          </p:cNvPicPr>
          <p:nvPr/>
        </p:nvPicPr>
        <p:blipFill>
          <a:blip r:embed="rId3"/>
          <a:stretch>
            <a:fillRect/>
          </a:stretch>
        </p:blipFill>
        <p:spPr>
          <a:xfrm>
            <a:off x="10635890" y="5732517"/>
            <a:ext cx="1250295" cy="703535"/>
          </a:xfrm>
          <a:prstGeom prst="rect">
            <a:avLst/>
          </a:prstGeom>
          <a:ln w="12700">
            <a:miter lim="400000"/>
          </a:ln>
        </p:spPr>
      </p:pic>
      <p:sp>
        <p:nvSpPr>
          <p:cNvPr id="117" name="www.impactinvest.org.uk"/>
          <p:cNvSpPr txBox="1"/>
          <p:nvPr/>
        </p:nvSpPr>
        <p:spPr>
          <a:xfrm>
            <a:off x="375919" y="6311900"/>
            <a:ext cx="1680231" cy="24830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gn="l">
              <a:defRPr sz="1200">
                <a:solidFill>
                  <a:srgbClr val="002060"/>
                </a:solidFill>
              </a:defRPr>
            </a:lvl1pPr>
          </a:lstStyle>
          <a:p>
            <a:r>
              <a:t>www.impactinvest.org.uk</a:t>
            </a:r>
          </a:p>
        </p:txBody>
      </p:sp>
      <p:sp>
        <p:nvSpPr>
          <p:cNvPr id="2" name="Rectangle 1">
            <a:extLst>
              <a:ext uri="{FF2B5EF4-FFF2-40B4-BE49-F238E27FC236}">
                <a16:creationId xmlns:a16="http://schemas.microsoft.com/office/drawing/2014/main" id="{7DC992E3-6523-4CDA-ABC8-F3E49B642BEF}"/>
              </a:ext>
            </a:extLst>
          </p:cNvPr>
          <p:cNvSpPr/>
          <p:nvPr/>
        </p:nvSpPr>
        <p:spPr>
          <a:xfrm>
            <a:off x="10405640" y="421948"/>
            <a:ext cx="1422633"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j-lt"/>
                <a:ea typeface="+mj-ea"/>
                <a:cs typeface="+mj-cs"/>
                <a:sym typeface="Calibri"/>
              </a:rPr>
              <a:t>[Insert logo here]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Content Placeholder 4" descr="Content Placeholder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131454" y="1161564"/>
            <a:ext cx="8788998" cy="5485698"/>
          </a:xfrm>
          <a:prstGeom prst="rect">
            <a:avLst/>
          </a:prstGeom>
          <a:ln w="12700">
            <a:miter lim="400000"/>
          </a:ln>
        </p:spPr>
      </p:pic>
      <p:pic>
        <p:nvPicPr>
          <p:cNvPr id="141" name="Image" descr="Image"/>
          <p:cNvPicPr>
            <a:picLocks noChangeAspect="1"/>
          </p:cNvPicPr>
          <p:nvPr/>
        </p:nvPicPr>
        <p:blipFill>
          <a:blip r:embed="rId4"/>
          <a:stretch>
            <a:fillRect/>
          </a:stretch>
        </p:blipFill>
        <p:spPr>
          <a:xfrm>
            <a:off x="10670157" y="5856670"/>
            <a:ext cx="1250295" cy="703535"/>
          </a:xfrm>
          <a:prstGeom prst="rect">
            <a:avLst/>
          </a:prstGeom>
          <a:ln w="12700">
            <a:miter lim="400000"/>
          </a:ln>
        </p:spPr>
      </p:pic>
      <p:sp>
        <p:nvSpPr>
          <p:cNvPr id="142" name="www.impactinvest.org.uk"/>
          <p:cNvSpPr txBox="1"/>
          <p:nvPr/>
        </p:nvSpPr>
        <p:spPr>
          <a:xfrm>
            <a:off x="375919" y="6311900"/>
            <a:ext cx="1680231" cy="24830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gn="l">
              <a:defRPr sz="1200">
                <a:solidFill>
                  <a:srgbClr val="002060"/>
                </a:solidFill>
              </a:defRPr>
            </a:lvl1pPr>
          </a:lstStyle>
          <a:p>
            <a:r>
              <a:t>www.impactinvest.org.uk</a:t>
            </a:r>
          </a:p>
        </p:txBody>
      </p:sp>
      <p:sp>
        <p:nvSpPr>
          <p:cNvPr id="5" name="Financial returns">
            <a:extLst>
              <a:ext uri="{FF2B5EF4-FFF2-40B4-BE49-F238E27FC236}">
                <a16:creationId xmlns:a16="http://schemas.microsoft.com/office/drawing/2014/main" id="{F911F328-865E-76B6-EA67-160020513CEB}"/>
              </a:ext>
            </a:extLst>
          </p:cNvPr>
          <p:cNvSpPr txBox="1">
            <a:spLocks noGrp="1"/>
          </p:cNvSpPr>
          <p:nvPr>
            <p:ph type="title"/>
          </p:nvPr>
        </p:nvSpPr>
        <p:spPr>
          <a:xfrm>
            <a:off x="370410" y="57873"/>
            <a:ext cx="6487590" cy="1325564"/>
          </a:xfrm>
          <a:prstGeom prst="rect">
            <a:avLst/>
          </a:prstGeom>
        </p:spPr>
        <p:txBody>
          <a:bodyPr/>
          <a:lstStyle>
            <a:lvl1pPr>
              <a:defRPr sz="3800">
                <a:latin typeface="Panton SemiBold Italic"/>
                <a:ea typeface="Panton SemiBold Italic"/>
                <a:cs typeface="Panton SemiBold Italic"/>
                <a:sym typeface="Panton SemiBold"/>
              </a:defRPr>
            </a:lvl1pPr>
          </a:lstStyle>
          <a:p>
            <a:r>
              <a:rPr lang="en-GB">
                <a:latin typeface="+mj-lt"/>
              </a:rPr>
              <a:t>What is impact investing?</a:t>
            </a:r>
            <a:endParaRPr>
              <a:latin typeface="+mj-lt"/>
            </a:endParaRPr>
          </a:p>
        </p:txBody>
      </p:sp>
      <p:sp>
        <p:nvSpPr>
          <p:cNvPr id="2" name="TextBox 1">
            <a:extLst>
              <a:ext uri="{FF2B5EF4-FFF2-40B4-BE49-F238E27FC236}">
                <a16:creationId xmlns:a16="http://schemas.microsoft.com/office/drawing/2014/main" id="{4CDC113E-A0B1-3945-BFA4-2ACE571B88D5}"/>
              </a:ext>
            </a:extLst>
          </p:cNvPr>
          <p:cNvSpPr txBox="1"/>
          <p:nvPr/>
        </p:nvSpPr>
        <p:spPr>
          <a:xfrm>
            <a:off x="417443" y="2544173"/>
            <a:ext cx="2716842" cy="27699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GB" sz="2000">
                <a:solidFill>
                  <a:srgbClr val="073A55"/>
                </a:solidFill>
                <a:latin typeface="Calibri"/>
              </a:rPr>
              <a:t>“investments made with an explicit intention to generate positive, measurable social and environmental impact alongside a financial return.”</a:t>
            </a:r>
          </a:p>
          <a:p>
            <a:endParaRPr lang="en-GB" sz="2000">
              <a:solidFill>
                <a:srgbClr val="073A55"/>
              </a:solidFill>
              <a:latin typeface="Calibri"/>
            </a:endParaRPr>
          </a:p>
          <a:p>
            <a:r>
              <a:rPr lang="en-GB" sz="1400" i="1">
                <a:solidFill>
                  <a:srgbClr val="073A55"/>
                </a:solidFill>
                <a:latin typeface="Calibri"/>
              </a:rPr>
              <a:t>Global Impact Investing Network</a:t>
            </a:r>
          </a:p>
        </p:txBody>
      </p:sp>
      <p:sp>
        <p:nvSpPr>
          <p:cNvPr id="7" name="Rectangle 6">
            <a:extLst>
              <a:ext uri="{FF2B5EF4-FFF2-40B4-BE49-F238E27FC236}">
                <a16:creationId xmlns:a16="http://schemas.microsoft.com/office/drawing/2014/main" id="{431C315E-B4E0-AE80-7E49-4EA6AA7A9049}"/>
              </a:ext>
            </a:extLst>
          </p:cNvPr>
          <p:cNvSpPr/>
          <p:nvPr/>
        </p:nvSpPr>
        <p:spPr>
          <a:xfrm>
            <a:off x="10405640" y="421948"/>
            <a:ext cx="1422633"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j-lt"/>
                <a:ea typeface="+mj-ea"/>
                <a:cs typeface="+mj-cs"/>
                <a:sym typeface="Calibri"/>
              </a:rPr>
              <a:t>[Insert logo here]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C845C-2E82-D18D-FF10-7E485227058B}"/>
              </a:ext>
            </a:extLst>
          </p:cNvPr>
          <p:cNvSpPr>
            <a:spLocks noGrp="1"/>
          </p:cNvSpPr>
          <p:nvPr>
            <p:ph type="title"/>
          </p:nvPr>
        </p:nvSpPr>
        <p:spPr>
          <a:xfrm>
            <a:off x="6096000" y="201167"/>
            <a:ext cx="4031673" cy="1605025"/>
          </a:xfrm>
          <a:ln w="38100" cap="rnd">
            <a:solidFill>
              <a:srgbClr val="22B0AE"/>
            </a:solidFill>
            <a:bevel/>
          </a:ln>
          <a:effectLst>
            <a:softEdge rad="0"/>
          </a:effectLst>
        </p:spPr>
        <p:txBody>
          <a:bodyPr>
            <a:noAutofit/>
          </a:bodyPr>
          <a:lstStyle/>
          <a:p>
            <a:pPr algn="ctr"/>
            <a:r>
              <a:rPr lang="en-GB" sz="2000">
                <a:solidFill>
                  <a:srgbClr val="073A55"/>
                </a:solidFill>
                <a:latin typeface="+mj-ea"/>
                <a:ea typeface="+mj-ea"/>
              </a:rPr>
              <a:t>“Impact investments are investments made with an </a:t>
            </a:r>
            <a:r>
              <a:rPr lang="en-GB" sz="2000" u="sng">
                <a:latin typeface="+mj-ea"/>
                <a:ea typeface="+mj-ea"/>
              </a:rPr>
              <a:t>explicit intention to generate positive, measurable </a:t>
            </a:r>
            <a:r>
              <a:rPr lang="en-GB" sz="2000">
                <a:solidFill>
                  <a:srgbClr val="073A55"/>
                </a:solidFill>
                <a:latin typeface="+mj-ea"/>
                <a:ea typeface="+mj-ea"/>
              </a:rPr>
              <a:t>social and environmental impact </a:t>
            </a:r>
            <a:r>
              <a:rPr lang="en-GB" sz="2000" u="sng">
                <a:latin typeface="+mj-ea"/>
                <a:ea typeface="+mj-ea"/>
              </a:rPr>
              <a:t>alongside a financial return”</a:t>
            </a:r>
            <a:endParaRPr lang="en-US" sz="2000">
              <a:latin typeface="+mj-ea"/>
              <a:ea typeface="+mj-ea"/>
            </a:endParaRPr>
          </a:p>
        </p:txBody>
      </p:sp>
      <p:pic>
        <p:nvPicPr>
          <p:cNvPr id="5" name="Picture 4" descr="Table&#10;&#10;Description automatically generated">
            <a:extLst>
              <a:ext uri="{FF2B5EF4-FFF2-40B4-BE49-F238E27FC236}">
                <a16:creationId xmlns:a16="http://schemas.microsoft.com/office/drawing/2014/main" id="{768A5F4A-B0E9-7D20-F239-E97F995928D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825625"/>
            <a:ext cx="12192000" cy="5109988"/>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8C738DE7-EAF3-A144-A955-106FFF7CE97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7128" y="509906"/>
            <a:ext cx="1727200" cy="1168400"/>
          </a:xfrm>
          <a:prstGeom prst="rect">
            <a:avLst/>
          </a:prstGeom>
        </p:spPr>
      </p:pic>
      <p:sp>
        <p:nvSpPr>
          <p:cNvPr id="3" name="Rectangle 2">
            <a:extLst>
              <a:ext uri="{FF2B5EF4-FFF2-40B4-BE49-F238E27FC236}">
                <a16:creationId xmlns:a16="http://schemas.microsoft.com/office/drawing/2014/main" id="{B81C2EE1-1E62-16B4-625C-243823D3FAD5}"/>
              </a:ext>
            </a:extLst>
          </p:cNvPr>
          <p:cNvSpPr/>
          <p:nvPr/>
        </p:nvSpPr>
        <p:spPr>
          <a:xfrm>
            <a:off x="6095999" y="1863999"/>
            <a:ext cx="2014897" cy="5070619"/>
          </a:xfrm>
          <a:prstGeom prst="rect">
            <a:avLst/>
          </a:prstGeom>
          <a:noFill/>
          <a:ln w="28575" cap="flat">
            <a:solidFill>
              <a:srgbClr val="FFFF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5961014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ctangle"/>
          <p:cNvSpPr/>
          <p:nvPr/>
        </p:nvSpPr>
        <p:spPr>
          <a:xfrm>
            <a:off x="0" y="0"/>
            <a:ext cx="12217400" cy="6908800"/>
          </a:xfrm>
          <a:prstGeom prst="rect">
            <a:avLst/>
          </a:prstGeom>
          <a:solidFill>
            <a:srgbClr val="863674"/>
          </a:solidFill>
          <a:ln w="12700">
            <a:noFill/>
            <a:miter/>
          </a:ln>
        </p:spPr>
        <p:txBody>
          <a:bodyPr lIns="45719" rIns="45719" anchor="ctr"/>
          <a:lstStyle/>
          <a:p>
            <a:pPr algn="l">
              <a:defRPr sz="1800">
                <a:solidFill>
                  <a:srgbClr val="000000"/>
                </a:solidFill>
              </a:defRPr>
            </a:pPr>
            <a:endParaRPr/>
          </a:p>
        </p:txBody>
      </p:sp>
      <p:sp>
        <p:nvSpPr>
          <p:cNvPr id="147" name="Can charities invest…"/>
          <p:cNvSpPr txBox="1">
            <a:spLocks noGrp="1"/>
          </p:cNvSpPr>
          <p:nvPr>
            <p:ph type="title"/>
          </p:nvPr>
        </p:nvSpPr>
        <p:spPr>
          <a:xfrm>
            <a:off x="6101350" y="1301534"/>
            <a:ext cx="5288294" cy="2147274"/>
          </a:xfrm>
          <a:prstGeom prst="rect">
            <a:avLst/>
          </a:prstGeom>
        </p:spPr>
        <p:txBody>
          <a:bodyPr/>
          <a:lstStyle/>
          <a:p>
            <a:pPr>
              <a:defRPr>
                <a:solidFill>
                  <a:srgbClr val="FFFFFF"/>
                </a:solidFill>
              </a:defRPr>
            </a:pPr>
            <a:r>
              <a:rPr lang="en-GB"/>
              <a:t>Myth Busting</a:t>
            </a:r>
            <a:endParaRPr/>
          </a:p>
        </p:txBody>
      </p:sp>
      <p:sp>
        <p:nvSpPr>
          <p:cNvPr id="148" name="Legality…"/>
          <p:cNvSpPr txBox="1">
            <a:spLocks noGrp="1"/>
          </p:cNvSpPr>
          <p:nvPr>
            <p:ph type="body" sz="quarter" idx="1"/>
          </p:nvPr>
        </p:nvSpPr>
        <p:spPr>
          <a:xfrm>
            <a:off x="6215567" y="3387712"/>
            <a:ext cx="5059860" cy="1792834"/>
          </a:xfrm>
          <a:prstGeom prst="rect">
            <a:avLst/>
          </a:prstGeom>
        </p:spPr>
        <p:txBody>
          <a:bodyPr>
            <a:normAutofit/>
          </a:bodyPr>
          <a:lstStyle/>
          <a:p>
            <a:pPr marL="457200" indent="-457200">
              <a:lnSpc>
                <a:spcPct val="100000"/>
              </a:lnSpc>
              <a:buFont typeface="+mj-lt"/>
              <a:buAutoNum type="arabicPeriod"/>
              <a:defRPr sz="2200">
                <a:solidFill>
                  <a:srgbClr val="FFFFFF"/>
                </a:solidFill>
              </a:defRPr>
            </a:pPr>
            <a:r>
              <a:t>Legality </a:t>
            </a:r>
          </a:p>
          <a:p>
            <a:pPr marL="457200" indent="-457200">
              <a:lnSpc>
                <a:spcPct val="100000"/>
              </a:lnSpc>
              <a:buFont typeface="+mj-lt"/>
              <a:buAutoNum type="arabicPeriod"/>
              <a:defRPr sz="2200">
                <a:solidFill>
                  <a:srgbClr val="FFFFFF"/>
                </a:solidFill>
              </a:defRPr>
            </a:pPr>
            <a:r>
              <a:rPr lang="en-GB"/>
              <a:t>Financial </a:t>
            </a:r>
            <a:r>
              <a:t>returns</a:t>
            </a:r>
            <a:endParaRPr lang="en-GB"/>
          </a:p>
          <a:p>
            <a:pPr marL="457200" indent="-457200">
              <a:lnSpc>
                <a:spcPct val="100000"/>
              </a:lnSpc>
              <a:buFont typeface="+mj-lt"/>
              <a:buAutoNum type="arabicPeriod"/>
              <a:defRPr sz="2200">
                <a:solidFill>
                  <a:srgbClr val="FFFFFF"/>
                </a:solidFill>
              </a:defRPr>
            </a:pPr>
            <a:r>
              <a:rPr lang="en-GB"/>
              <a:t>Product diversity</a:t>
            </a:r>
          </a:p>
        </p:txBody>
      </p:sp>
      <p:pic>
        <p:nvPicPr>
          <p:cNvPr id="149" name="tingey-injury-law-firm-L4YGuSg0fxs-unsplash.jpg" descr="tingey-injury-law-firm-L4YGuSg0fxs-unsplas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5095220" cy="6914744"/>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Legality"/>
          <p:cNvSpPr txBox="1">
            <a:spLocks noGrp="1"/>
          </p:cNvSpPr>
          <p:nvPr>
            <p:ph type="title"/>
          </p:nvPr>
        </p:nvSpPr>
        <p:spPr>
          <a:xfrm>
            <a:off x="4709159" y="1802197"/>
            <a:ext cx="6950839" cy="1325564"/>
          </a:xfrm>
          <a:prstGeom prst="rect">
            <a:avLst/>
          </a:prstGeom>
        </p:spPr>
        <p:txBody>
          <a:bodyPr lIns="45719" tIns="45720" rIns="45719" bIns="45720" anchor="ctr">
            <a:normAutofit fontScale="90000"/>
          </a:bodyPr>
          <a:lstStyle>
            <a:lvl1pPr>
              <a:defRPr sz="3800">
                <a:latin typeface="Panton SemiBold Italic"/>
                <a:ea typeface="Panton SemiBold Italic"/>
                <a:cs typeface="Panton SemiBold Italic"/>
                <a:sym typeface="Panton SemiBold"/>
              </a:defRPr>
            </a:lvl1pPr>
          </a:lstStyle>
          <a:p>
            <a:r>
              <a:rPr lang="en-GB">
                <a:latin typeface="+mj-lt"/>
              </a:rPr>
              <a:t>Myth 1. I</a:t>
            </a:r>
            <a:r>
              <a:rPr lang="en-GB" sz="4000">
                <a:latin typeface="+mj-lt"/>
                <a:sym typeface="Calibri"/>
              </a:rPr>
              <a:t>mpact investing is legally at odds with trustees’ duties</a:t>
            </a:r>
            <a:r>
              <a:rPr lang="en-GB">
                <a:latin typeface="+mj-lt"/>
              </a:rPr>
              <a:t> </a:t>
            </a:r>
            <a:endParaRPr>
              <a:latin typeface="+mj-lt"/>
            </a:endParaRPr>
          </a:p>
        </p:txBody>
      </p:sp>
      <p:sp>
        <p:nvSpPr>
          <p:cNvPr id="152" name="Endowed charities are legally permitted to make impact investments.…"/>
          <p:cNvSpPr txBox="1">
            <a:spLocks noGrp="1"/>
          </p:cNvSpPr>
          <p:nvPr>
            <p:ph type="body" sz="half" idx="1"/>
          </p:nvPr>
        </p:nvSpPr>
        <p:spPr>
          <a:xfrm>
            <a:off x="4731041" y="3227705"/>
            <a:ext cx="6135080" cy="3463382"/>
          </a:xfrm>
          <a:prstGeom prst="rect">
            <a:avLst/>
          </a:prstGeom>
        </p:spPr>
        <p:txBody>
          <a:bodyPr lIns="45719" tIns="45720" rIns="45719" bIns="45720" anchor="t">
            <a:normAutofit lnSpcReduction="10000"/>
          </a:bodyPr>
          <a:lstStyle/>
          <a:p>
            <a:pPr marL="273685" indent="-273685">
              <a:lnSpc>
                <a:spcPct val="100000"/>
              </a:lnSpc>
              <a:defRPr sz="2200">
                <a:solidFill>
                  <a:srgbClr val="1D3753"/>
                </a:solidFill>
              </a:defRPr>
            </a:pPr>
            <a:r>
              <a:t>Endowed charities </a:t>
            </a:r>
            <a:r>
              <a:rPr lang="en-GB" b="1"/>
              <a:t>are legally permitted to make impact investments</a:t>
            </a:r>
            <a:r>
              <a:rPr lang="en-GB"/>
              <a:t>. </a:t>
            </a:r>
            <a:endParaRPr lang="en-US"/>
          </a:p>
          <a:p>
            <a:pPr marL="273685" indent="-273685">
              <a:lnSpc>
                <a:spcPct val="100000"/>
              </a:lnSpc>
              <a:defRPr sz="2200">
                <a:solidFill>
                  <a:srgbClr val="1D3753"/>
                </a:solidFill>
              </a:defRPr>
            </a:pPr>
            <a:r>
              <a:rPr lang="en-GB"/>
              <a:t>Decisive ruling in in 2022, </a:t>
            </a:r>
            <a:r>
              <a:rPr lang="en-GB" i="1"/>
              <a:t>Butler-Sloss v Charity Commission</a:t>
            </a:r>
            <a:endParaRPr lang="en-GB"/>
          </a:p>
          <a:p>
            <a:pPr marL="273685" indent="-273685">
              <a:lnSpc>
                <a:spcPct val="100000"/>
              </a:lnSpc>
              <a:defRPr sz="2200">
                <a:solidFill>
                  <a:srgbClr val="1D3753"/>
                </a:solidFill>
              </a:defRPr>
            </a:pPr>
            <a:r>
              <a:t>C</a:t>
            </a:r>
            <a:r>
              <a:rPr lang="en-GB"/>
              <a:t>harities </a:t>
            </a:r>
            <a:r>
              <a:t>can seek overall returns, </a:t>
            </a:r>
            <a:r>
              <a:rPr lang="en-GB"/>
              <a:t>i.e.</a:t>
            </a:r>
            <a:r>
              <a:t> financial and social returns, from their investments</a:t>
            </a:r>
            <a:endParaRPr lang="en-GB"/>
          </a:p>
          <a:p>
            <a:pPr marL="273685" indent="-273685">
              <a:lnSpc>
                <a:spcPct val="100000"/>
              </a:lnSpc>
              <a:defRPr sz="2200">
                <a:solidFill>
                  <a:srgbClr val="1D3753"/>
                </a:solidFill>
              </a:defRPr>
            </a:pPr>
            <a:r>
              <a:rPr lang="en-GB"/>
              <a:t>More detail can be found in the Impact Investing Institute legal paper </a:t>
            </a:r>
            <a:r>
              <a:rPr lang="en-GB" i="1"/>
              <a:t>Can charities invest with impact?</a:t>
            </a:r>
            <a:endParaRPr/>
          </a:p>
        </p:txBody>
      </p:sp>
      <p:sp>
        <p:nvSpPr>
          <p:cNvPr id="154" name="www.impactinvest.org.uk"/>
          <p:cNvSpPr txBox="1"/>
          <p:nvPr/>
        </p:nvSpPr>
        <p:spPr>
          <a:xfrm>
            <a:off x="375919" y="6311900"/>
            <a:ext cx="1739241" cy="2692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gn="l">
              <a:defRPr sz="1200">
                <a:solidFill>
                  <a:srgbClr val="1D3753"/>
                </a:solidFill>
                <a:latin typeface="Panton"/>
                <a:ea typeface="Panton"/>
                <a:cs typeface="Panton"/>
                <a:sym typeface="Panton"/>
              </a:defRPr>
            </a:lvl1pPr>
          </a:lstStyle>
          <a:p>
            <a:r>
              <a:t>www.impactinvest.org.uk</a:t>
            </a:r>
          </a:p>
        </p:txBody>
      </p:sp>
      <p:pic>
        <p:nvPicPr>
          <p:cNvPr id="155" name="marcin-jozwiak-_Ibr3e8y5po-unsplash.jpg" descr="marcin-jozwiak-_Ibr3e8y5po-unsplas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889" y="-5707"/>
            <a:ext cx="3808864" cy="6869413"/>
          </a:xfrm>
          <a:prstGeom prst="rect">
            <a:avLst/>
          </a:prstGeom>
          <a:ln w="12700">
            <a:miter lim="400000"/>
          </a:ln>
        </p:spPr>
      </p:pic>
      <p:pic>
        <p:nvPicPr>
          <p:cNvPr id="7" name="Image" descr="Image">
            <a:extLst>
              <a:ext uri="{FF2B5EF4-FFF2-40B4-BE49-F238E27FC236}">
                <a16:creationId xmlns:a16="http://schemas.microsoft.com/office/drawing/2014/main" id="{23FF4627-0273-6FBC-A84A-5E93F7403750}"/>
              </a:ext>
            </a:extLst>
          </p:cNvPr>
          <p:cNvPicPr>
            <a:picLocks noChangeAspect="1"/>
          </p:cNvPicPr>
          <p:nvPr/>
        </p:nvPicPr>
        <p:blipFill>
          <a:blip r:embed="rId4"/>
          <a:stretch>
            <a:fillRect/>
          </a:stretch>
        </p:blipFill>
        <p:spPr>
          <a:xfrm>
            <a:off x="10542892" y="5877605"/>
            <a:ext cx="1250295" cy="703535"/>
          </a:xfrm>
          <a:prstGeom prst="rect">
            <a:avLst/>
          </a:prstGeom>
          <a:ln w="12700">
            <a:miter lim="400000"/>
          </a:ln>
        </p:spPr>
      </p:pic>
      <p:sp>
        <p:nvSpPr>
          <p:cNvPr id="8" name="Rectangle 7">
            <a:extLst>
              <a:ext uri="{FF2B5EF4-FFF2-40B4-BE49-F238E27FC236}">
                <a16:creationId xmlns:a16="http://schemas.microsoft.com/office/drawing/2014/main" id="{9F7078E3-AF53-8CAE-D014-6D88FD693E3A}"/>
              </a:ext>
            </a:extLst>
          </p:cNvPr>
          <p:cNvSpPr/>
          <p:nvPr/>
        </p:nvSpPr>
        <p:spPr>
          <a:xfrm>
            <a:off x="10405640" y="421948"/>
            <a:ext cx="1422633"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j-lt"/>
                <a:ea typeface="+mj-ea"/>
                <a:cs typeface="+mj-cs"/>
                <a:sym typeface="Calibri"/>
              </a:rPr>
              <a:t>[Insert logo here]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Financial returns"/>
          <p:cNvSpPr txBox="1">
            <a:spLocks noGrp="1"/>
          </p:cNvSpPr>
          <p:nvPr>
            <p:ph type="title"/>
          </p:nvPr>
        </p:nvSpPr>
        <p:spPr>
          <a:xfrm>
            <a:off x="4505958" y="578484"/>
            <a:ext cx="5329417" cy="1325564"/>
          </a:xfrm>
          <a:prstGeom prst="rect">
            <a:avLst/>
          </a:prstGeom>
        </p:spPr>
        <p:txBody>
          <a:bodyPr>
            <a:normAutofit fontScale="90000"/>
          </a:bodyPr>
          <a:lstStyle>
            <a:lvl1pPr>
              <a:defRPr sz="3800">
                <a:latin typeface="Panton SemiBold Italic"/>
                <a:ea typeface="Panton SemiBold Italic"/>
                <a:cs typeface="Panton SemiBold Italic"/>
                <a:sym typeface="Panton SemiBold"/>
              </a:defRPr>
            </a:lvl1pPr>
          </a:lstStyle>
          <a:p>
            <a:r>
              <a:rPr lang="en-GB" sz="4000">
                <a:sym typeface="Calibri"/>
              </a:rPr>
              <a:t>Myth 2. Impact investing yields concessionary returns</a:t>
            </a:r>
          </a:p>
        </p:txBody>
      </p:sp>
      <p:sp>
        <p:nvSpPr>
          <p:cNvPr id="158" name="Impact investing does not mean sacrificing financial returns…"/>
          <p:cNvSpPr txBox="1">
            <a:spLocks noGrp="1"/>
          </p:cNvSpPr>
          <p:nvPr>
            <p:ph type="body" sz="half" idx="1"/>
          </p:nvPr>
        </p:nvSpPr>
        <p:spPr>
          <a:xfrm>
            <a:off x="4505957" y="1960346"/>
            <a:ext cx="7213869" cy="4596016"/>
          </a:xfrm>
          <a:prstGeom prst="rect">
            <a:avLst/>
          </a:prstGeom>
        </p:spPr>
        <p:txBody>
          <a:bodyPr lIns="45719" tIns="45720" rIns="45719" bIns="45720" anchor="t">
            <a:normAutofit lnSpcReduction="10000"/>
          </a:bodyPr>
          <a:lstStyle/>
          <a:p>
            <a:pPr marL="493395" indent="-493395" defTabSz="905255">
              <a:lnSpc>
                <a:spcPct val="100000"/>
              </a:lnSpc>
              <a:spcBef>
                <a:spcPts val="900"/>
              </a:spcBef>
              <a:defRPr sz="2178">
                <a:solidFill>
                  <a:srgbClr val="1D3753"/>
                </a:solidFill>
              </a:defRPr>
            </a:pPr>
            <a:r>
              <a:rPr lang="en-GB" sz="2150"/>
              <a:t>A growing body of evidence has established that impact investing </a:t>
            </a:r>
            <a:r>
              <a:rPr lang="en-GB" sz="2150" b="1" u="sng"/>
              <a:t>does not </a:t>
            </a:r>
            <a:r>
              <a:rPr lang="en-GB" sz="2150"/>
              <a:t>mean sacrificing financial returns </a:t>
            </a:r>
            <a:endParaRPr lang="en-GB"/>
          </a:p>
          <a:p>
            <a:pPr marL="493395" indent="-493395" defTabSz="905255">
              <a:lnSpc>
                <a:spcPct val="100000"/>
              </a:lnSpc>
              <a:spcBef>
                <a:spcPts val="900"/>
              </a:spcBef>
              <a:defRPr sz="2178">
                <a:solidFill>
                  <a:srgbClr val="1D3753"/>
                </a:solidFill>
              </a:defRPr>
            </a:pPr>
            <a:endParaRPr lang="en-GB"/>
          </a:p>
          <a:p>
            <a:pPr marL="493395" indent="-493395" defTabSz="905255">
              <a:lnSpc>
                <a:spcPct val="100000"/>
              </a:lnSpc>
              <a:spcBef>
                <a:spcPts val="900"/>
              </a:spcBef>
              <a:defRPr sz="2178">
                <a:solidFill>
                  <a:srgbClr val="1D3753"/>
                </a:solidFill>
              </a:defRPr>
            </a:pPr>
            <a:endParaRPr lang="en-GB"/>
          </a:p>
          <a:p>
            <a:pPr marL="493395" indent="-493395" defTabSz="905255">
              <a:lnSpc>
                <a:spcPct val="100000"/>
              </a:lnSpc>
              <a:spcBef>
                <a:spcPts val="900"/>
              </a:spcBef>
              <a:defRPr sz="2178">
                <a:solidFill>
                  <a:srgbClr val="1D3753"/>
                </a:solidFill>
              </a:defRPr>
            </a:pPr>
            <a:endParaRPr lang="en-GB"/>
          </a:p>
          <a:p>
            <a:pPr marL="493395" indent="-493395" defTabSz="905255">
              <a:lnSpc>
                <a:spcPct val="100000"/>
              </a:lnSpc>
              <a:spcBef>
                <a:spcPts val="900"/>
              </a:spcBef>
              <a:defRPr sz="2178">
                <a:solidFill>
                  <a:srgbClr val="1D3753"/>
                </a:solidFill>
              </a:defRPr>
            </a:pPr>
            <a:endParaRPr lang="en-GB"/>
          </a:p>
          <a:p>
            <a:pPr marL="493395" indent="-493395" defTabSz="905255">
              <a:lnSpc>
                <a:spcPct val="100000"/>
              </a:lnSpc>
              <a:spcBef>
                <a:spcPts val="900"/>
              </a:spcBef>
              <a:defRPr sz="2178">
                <a:solidFill>
                  <a:srgbClr val="1D3753"/>
                </a:solidFill>
              </a:defRPr>
            </a:pPr>
            <a:endParaRPr lang="en-GB"/>
          </a:p>
          <a:p>
            <a:pPr marL="493395" indent="-493395" defTabSz="905255">
              <a:lnSpc>
                <a:spcPct val="100000"/>
              </a:lnSpc>
              <a:spcBef>
                <a:spcPts val="900"/>
              </a:spcBef>
              <a:defRPr sz="2178">
                <a:solidFill>
                  <a:srgbClr val="1D3753"/>
                </a:solidFill>
              </a:defRPr>
            </a:pPr>
            <a:endParaRPr lang="en-GB"/>
          </a:p>
          <a:p>
            <a:pPr marL="493395" indent="-493395" defTabSz="905255">
              <a:lnSpc>
                <a:spcPct val="100000"/>
              </a:lnSpc>
              <a:spcBef>
                <a:spcPts val="900"/>
              </a:spcBef>
              <a:defRPr sz="2178">
                <a:solidFill>
                  <a:srgbClr val="1D3753"/>
                </a:solidFill>
              </a:defRPr>
            </a:pPr>
            <a:r>
              <a:rPr lang="en-GB" sz="2150"/>
              <a:t>Approximately </a:t>
            </a:r>
            <a:r>
              <a:rPr lang="en-GB" sz="2150" b="1"/>
              <a:t>90%</a:t>
            </a:r>
            <a:r>
              <a:rPr lang="en-GB" sz="2150"/>
              <a:t> of respondents to the Impact Investing Institute survey on the size of the UK impact investing market reported that </a:t>
            </a:r>
            <a:r>
              <a:rPr lang="en-GB" sz="2150" b="1"/>
              <a:t>returns were either in line or exceeded their targets</a:t>
            </a:r>
          </a:p>
        </p:txBody>
      </p:sp>
      <p:pic>
        <p:nvPicPr>
          <p:cNvPr id="159" name="Image" descr="Image"/>
          <p:cNvPicPr>
            <a:picLocks noChangeAspect="1"/>
          </p:cNvPicPr>
          <p:nvPr/>
        </p:nvPicPr>
        <p:blipFill>
          <a:blip r:embed="rId3"/>
          <a:stretch>
            <a:fillRect/>
          </a:stretch>
        </p:blipFill>
        <p:spPr>
          <a:xfrm>
            <a:off x="10787083" y="6084284"/>
            <a:ext cx="1250295" cy="703535"/>
          </a:xfrm>
          <a:prstGeom prst="rect">
            <a:avLst/>
          </a:prstGeom>
          <a:ln w="12700">
            <a:miter lim="400000"/>
          </a:ln>
        </p:spPr>
      </p:pic>
      <p:sp>
        <p:nvSpPr>
          <p:cNvPr id="160" name="www.impactinvest.org.uk"/>
          <p:cNvSpPr txBox="1"/>
          <p:nvPr/>
        </p:nvSpPr>
        <p:spPr>
          <a:xfrm>
            <a:off x="375919" y="6311900"/>
            <a:ext cx="1680231" cy="2483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sz="1200">
                <a:solidFill>
                  <a:srgbClr val="002060"/>
                </a:solidFill>
              </a:defRPr>
            </a:lvl1pPr>
          </a:lstStyle>
          <a:p>
            <a:r>
              <a:t>www.impactinvest.org.uk</a:t>
            </a:r>
          </a:p>
        </p:txBody>
      </p:sp>
      <p:pic>
        <p:nvPicPr>
          <p:cNvPr id="161" name="haraldur-hugosson-vUXXjOLur8A-unsplash.jpg" descr="haraldur-hugosson-vUXXjOLur8A-unsplas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4409" y="-1"/>
            <a:ext cx="3813216" cy="6858001"/>
          </a:xfrm>
          <a:prstGeom prst="rect">
            <a:avLst/>
          </a:prstGeom>
          <a:ln w="12700">
            <a:miter lim="400000"/>
          </a:ln>
        </p:spPr>
      </p:pic>
      <p:pic>
        <p:nvPicPr>
          <p:cNvPr id="3" name="Picture 2" descr="Diagram&#10;&#10;Description automatically generated with low confidence">
            <a:extLst>
              <a:ext uri="{FF2B5EF4-FFF2-40B4-BE49-F238E27FC236}">
                <a16:creationId xmlns:a16="http://schemas.microsoft.com/office/drawing/2014/main" id="{93A87900-12D6-1DA4-483F-FDA1CC279A7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82331" y="2865752"/>
            <a:ext cx="1502357" cy="2133600"/>
          </a:xfrm>
          <a:prstGeom prst="rect">
            <a:avLst/>
          </a:prstGeom>
        </p:spPr>
      </p:pic>
      <p:pic>
        <p:nvPicPr>
          <p:cNvPr id="5" name="Picture 4" descr="A picture containing text, person&#10;&#10;Description automatically generated">
            <a:extLst>
              <a:ext uri="{FF2B5EF4-FFF2-40B4-BE49-F238E27FC236}">
                <a16:creationId xmlns:a16="http://schemas.microsoft.com/office/drawing/2014/main" id="{B4A9B06B-1F76-266B-5B97-D352B33D2C67}"/>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084195" y="2873301"/>
            <a:ext cx="1502357" cy="213529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DC2AB176-8AD5-9EE8-E6FB-BCBB3E45E970}"/>
              </a:ext>
            </a:extLst>
          </p:cNvPr>
          <p:cNvPicPr>
            <a:picLocks noChangeAspect="1"/>
          </p:cNvPicPr>
          <p:nvPr/>
        </p:nvPicPr>
        <p:blipFill rotWithShape="1">
          <a:blip r:embed="rId7">
            <a:extLst>
              <a:ext uri="{28A0092B-C50C-407E-A947-70E740481C1C}">
                <a14:useLocalDpi xmlns:a14="http://schemas.microsoft.com/office/drawing/2010/main"/>
              </a:ext>
            </a:extLst>
          </a:blip>
          <a:srcRect l="-1"/>
          <a:stretch/>
        </p:blipFill>
        <p:spPr>
          <a:xfrm>
            <a:off x="7233263" y="2873301"/>
            <a:ext cx="1502357" cy="2144529"/>
          </a:xfrm>
          <a:prstGeom prst="rect">
            <a:avLst/>
          </a:prstGeom>
        </p:spPr>
      </p:pic>
      <p:sp>
        <p:nvSpPr>
          <p:cNvPr id="10" name="Rectangle 9">
            <a:extLst>
              <a:ext uri="{FF2B5EF4-FFF2-40B4-BE49-F238E27FC236}">
                <a16:creationId xmlns:a16="http://schemas.microsoft.com/office/drawing/2014/main" id="{D1F5E489-671B-D539-0661-C94D16EA6B9C}"/>
              </a:ext>
            </a:extLst>
          </p:cNvPr>
          <p:cNvSpPr/>
          <p:nvPr/>
        </p:nvSpPr>
        <p:spPr>
          <a:xfrm>
            <a:off x="10405640" y="421948"/>
            <a:ext cx="1422633"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j-lt"/>
                <a:ea typeface="+mj-ea"/>
                <a:cs typeface="+mj-cs"/>
                <a:sym typeface="Calibri"/>
              </a:rPr>
              <a:t>[Insert logo here]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sunburst chart&#10;&#10;Description automatically generated">
            <a:extLst>
              <a:ext uri="{FF2B5EF4-FFF2-40B4-BE49-F238E27FC236}">
                <a16:creationId xmlns:a16="http://schemas.microsoft.com/office/drawing/2014/main" id="{78D3EE5B-27FA-9898-C9A8-CD35ED13675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75919" y="1644973"/>
            <a:ext cx="6903186" cy="5027420"/>
          </a:xfrm>
          <a:prstGeom prst="rect">
            <a:avLst/>
          </a:prstGeom>
        </p:spPr>
      </p:pic>
      <p:sp>
        <p:nvSpPr>
          <p:cNvPr id="157" name="Financial returns"/>
          <p:cNvSpPr txBox="1">
            <a:spLocks noGrp="1"/>
          </p:cNvSpPr>
          <p:nvPr>
            <p:ph type="title"/>
          </p:nvPr>
        </p:nvSpPr>
        <p:spPr>
          <a:xfrm>
            <a:off x="797558" y="679902"/>
            <a:ext cx="5735702" cy="1325564"/>
          </a:xfrm>
          <a:prstGeom prst="rect">
            <a:avLst/>
          </a:prstGeom>
        </p:spPr>
        <p:txBody>
          <a:bodyPr lIns="45719" tIns="45720" rIns="45719" bIns="45720" anchor="ctr">
            <a:normAutofit fontScale="90000"/>
          </a:bodyPr>
          <a:lstStyle>
            <a:lvl1pPr>
              <a:defRPr sz="3800">
                <a:latin typeface="Panton SemiBold Italic"/>
                <a:ea typeface="Panton SemiBold Italic"/>
                <a:cs typeface="Panton SemiBold Italic"/>
                <a:sym typeface="Panton SemiBold"/>
              </a:defRPr>
            </a:lvl1pPr>
          </a:lstStyle>
          <a:p>
            <a:r>
              <a:rPr lang="en-GB" sz="4000">
                <a:latin typeface="Calibri"/>
                <a:sym typeface="Calibri"/>
              </a:rPr>
              <a:t>Myth 3. Product selection is small and only in private markets</a:t>
            </a:r>
          </a:p>
        </p:txBody>
      </p:sp>
      <p:pic>
        <p:nvPicPr>
          <p:cNvPr id="159" name="Image" descr="Image"/>
          <p:cNvPicPr>
            <a:picLocks noChangeAspect="1"/>
          </p:cNvPicPr>
          <p:nvPr/>
        </p:nvPicPr>
        <p:blipFill>
          <a:blip r:embed="rId4"/>
          <a:stretch>
            <a:fillRect/>
          </a:stretch>
        </p:blipFill>
        <p:spPr>
          <a:xfrm>
            <a:off x="10565786" y="5933068"/>
            <a:ext cx="1250295" cy="703535"/>
          </a:xfrm>
          <a:prstGeom prst="rect">
            <a:avLst/>
          </a:prstGeom>
          <a:ln w="12700">
            <a:miter lim="400000"/>
          </a:ln>
        </p:spPr>
      </p:pic>
      <p:sp>
        <p:nvSpPr>
          <p:cNvPr id="160" name="www.impactinvest.org.uk"/>
          <p:cNvSpPr txBox="1"/>
          <p:nvPr/>
        </p:nvSpPr>
        <p:spPr>
          <a:xfrm>
            <a:off x="375919" y="6311900"/>
            <a:ext cx="1680231" cy="24830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gn="l">
              <a:defRPr sz="1200">
                <a:solidFill>
                  <a:srgbClr val="002060"/>
                </a:solidFill>
              </a:defRPr>
            </a:lvl1pPr>
          </a:lstStyle>
          <a:p>
            <a:r>
              <a:t>www.impactinvest.org.uk</a:t>
            </a:r>
          </a:p>
        </p:txBody>
      </p:sp>
      <p:sp>
        <p:nvSpPr>
          <p:cNvPr id="7" name="Oval 6">
            <a:extLst>
              <a:ext uri="{FF2B5EF4-FFF2-40B4-BE49-F238E27FC236}">
                <a16:creationId xmlns:a16="http://schemas.microsoft.com/office/drawing/2014/main" id="{711A8ED6-8CC0-A0FD-44C7-3E498E24F9A6}"/>
              </a:ext>
            </a:extLst>
          </p:cNvPr>
          <p:cNvSpPr>
            <a:spLocks noChangeAspect="1"/>
          </p:cNvSpPr>
          <p:nvPr/>
        </p:nvSpPr>
        <p:spPr>
          <a:xfrm>
            <a:off x="7001099" y="632989"/>
            <a:ext cx="2940764" cy="2939698"/>
          </a:xfrm>
          <a:prstGeom prst="ellipse">
            <a:avLst/>
          </a:prstGeom>
          <a:solidFill>
            <a:srgbClr val="69255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4400" b="1">
                <a:latin typeface="Panton Bold"/>
              </a:rPr>
              <a:t> </a:t>
            </a:r>
            <a:r>
              <a:rPr lang="en-US" sz="4400" b="1">
                <a:latin typeface="Calibri"/>
              </a:rPr>
              <a:t>£</a:t>
            </a:r>
            <a:r>
              <a:rPr lang="en-US" sz="4400">
                <a:latin typeface="Calibri"/>
              </a:rPr>
              <a:t>58bn</a:t>
            </a:r>
          </a:p>
          <a:p>
            <a:pPr algn="ctr"/>
            <a:r>
              <a:rPr lang="en-US" sz="1800">
                <a:latin typeface="Calibri"/>
              </a:rPr>
              <a:t>AUM</a:t>
            </a:r>
          </a:p>
          <a:p>
            <a:pPr algn="ctr"/>
            <a:r>
              <a:rPr lang="en-US" sz="1800" i="1">
                <a:latin typeface="Calibri"/>
              </a:rPr>
              <a:t>2020 UK impact investing market size</a:t>
            </a:r>
          </a:p>
        </p:txBody>
      </p:sp>
      <p:sp>
        <p:nvSpPr>
          <p:cNvPr id="8" name="Oval 7">
            <a:extLst>
              <a:ext uri="{FF2B5EF4-FFF2-40B4-BE49-F238E27FC236}">
                <a16:creationId xmlns:a16="http://schemas.microsoft.com/office/drawing/2014/main" id="{EFDD57CE-B809-1B37-3B1E-FBB0335D48B8}"/>
              </a:ext>
            </a:extLst>
          </p:cNvPr>
          <p:cNvSpPr>
            <a:spLocks noChangeAspect="1"/>
          </p:cNvSpPr>
          <p:nvPr/>
        </p:nvSpPr>
        <p:spPr>
          <a:xfrm>
            <a:off x="8643559" y="3565697"/>
            <a:ext cx="2539008" cy="2535829"/>
          </a:xfrm>
          <a:prstGeom prst="ellipse">
            <a:avLst/>
          </a:prstGeom>
          <a:solidFill>
            <a:srgbClr val="3DBEB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latin typeface="Calibri"/>
              </a:rPr>
              <a:t>£100bn</a:t>
            </a:r>
          </a:p>
          <a:p>
            <a:r>
              <a:rPr lang="en-US" sz="1800" b="1">
                <a:latin typeface="Calibri"/>
              </a:rPr>
              <a:t>AUM </a:t>
            </a:r>
          </a:p>
          <a:p>
            <a:pPr algn="ctr"/>
            <a:r>
              <a:rPr lang="en-US" sz="1800" b="1">
                <a:latin typeface="Calibri"/>
              </a:rPr>
              <a:t>within 5 years</a:t>
            </a:r>
          </a:p>
        </p:txBody>
      </p:sp>
      <p:sp>
        <p:nvSpPr>
          <p:cNvPr id="10" name="Rectangle 9">
            <a:extLst>
              <a:ext uri="{FF2B5EF4-FFF2-40B4-BE49-F238E27FC236}">
                <a16:creationId xmlns:a16="http://schemas.microsoft.com/office/drawing/2014/main" id="{4205068D-D7F9-8EA5-C243-55362F8A153B}"/>
              </a:ext>
            </a:extLst>
          </p:cNvPr>
          <p:cNvSpPr/>
          <p:nvPr/>
        </p:nvSpPr>
        <p:spPr>
          <a:xfrm>
            <a:off x="10405640" y="421948"/>
            <a:ext cx="1422633" cy="646329"/>
          </a:xfrm>
          <a:prstGeom prst="rect">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j-lt"/>
                <a:ea typeface="+mj-ea"/>
                <a:cs typeface="+mj-cs"/>
                <a:sym typeface="Calibri"/>
              </a:rPr>
              <a:t>[Insert logo here]</a:t>
            </a:r>
          </a:p>
        </p:txBody>
      </p:sp>
    </p:spTree>
    <p:extLst>
      <p:ext uri="{BB962C8B-B14F-4D97-AF65-F5344CB8AC3E}">
        <p14:creationId xmlns:p14="http://schemas.microsoft.com/office/powerpoint/2010/main" val="2290606153"/>
      </p:ext>
    </p:extLst>
  </p:cSld>
  <p:clrMapOvr>
    <a:masterClrMapping/>
  </p:clrMapOvr>
  <p:transition spd="med"/>
</p:sld>
</file>

<file path=ppt/theme/theme1.xml><?xml version="1.0" encoding="utf-8"?>
<a:theme xmlns:a="http://schemas.openxmlformats.org/drawingml/2006/main" name="Office Theme">
  <a:themeElements>
    <a:clrScheme name="Office Theme">
      <a:dk1>
        <a:srgbClr val="FFFFFF"/>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700" b="0" i="0" u="none" strike="noStrike" cap="none" spc="0" normalizeH="0" baseline="0">
            <a:ln>
              <a:noFill/>
            </a:ln>
            <a:solidFill>
              <a:srgbClr val="FFFFFF"/>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700" b="0" i="0" u="none" strike="noStrike" cap="none" spc="0" normalizeH="0" baseline="0">
            <a:ln>
              <a:noFill/>
            </a:ln>
            <a:solidFill>
              <a:srgbClr val="FFFFFF"/>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4B60476103C2142BC79FB7CD549F4B4" ma:contentTypeVersion="16" ma:contentTypeDescription="Create a new document." ma:contentTypeScope="" ma:versionID="5d678e9b208467fb4027b2bcb9453476">
  <xsd:schema xmlns:xsd="http://www.w3.org/2001/XMLSchema" xmlns:xs="http://www.w3.org/2001/XMLSchema" xmlns:p="http://schemas.microsoft.com/office/2006/metadata/properties" xmlns:ns2="d4604cae-41f1-4e8a-8a4e-73131f546318" xmlns:ns3="3c87ee4e-021f-4740-8fee-06e34ac68c26" targetNamespace="http://schemas.microsoft.com/office/2006/metadata/properties" ma:root="true" ma:fieldsID="c4862e3d8be6729fd96639f77d3c8372" ns2:_="" ns3:_="">
    <xsd:import namespace="d4604cae-41f1-4e8a-8a4e-73131f546318"/>
    <xsd:import namespace="3c87ee4e-021f-4740-8fee-06e34ac68c2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604cae-41f1-4e8a-8a4e-73131f5463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4aed4a-1071-4e2f-b707-dd3e6b08f42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c87ee4e-021f-4740-8fee-06e34ac68c2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66a3958-16fb-453e-8c49-1a65ed5ff00c}" ma:internalName="TaxCatchAll" ma:showField="CatchAllData" ma:web="3c87ee4e-021f-4740-8fee-06e34ac68c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4604cae-41f1-4e8a-8a4e-73131f546318">
      <Terms xmlns="http://schemas.microsoft.com/office/infopath/2007/PartnerControls"/>
    </lcf76f155ced4ddcb4097134ff3c332f>
    <TaxCatchAll xmlns="3c87ee4e-021f-4740-8fee-06e34ac68c26" xsi:nil="true"/>
  </documentManagement>
</p:properties>
</file>

<file path=customXml/itemProps1.xml><?xml version="1.0" encoding="utf-8"?>
<ds:datastoreItem xmlns:ds="http://schemas.openxmlformats.org/officeDocument/2006/customXml" ds:itemID="{23EEBD91-D0AC-4A12-8484-E6AAA8488FD7}">
  <ds:schemaRefs>
    <ds:schemaRef ds:uri="http://schemas.microsoft.com/sharepoint/v3/contenttype/forms"/>
  </ds:schemaRefs>
</ds:datastoreItem>
</file>

<file path=customXml/itemProps2.xml><?xml version="1.0" encoding="utf-8"?>
<ds:datastoreItem xmlns:ds="http://schemas.openxmlformats.org/officeDocument/2006/customXml" ds:itemID="{BD822511-6B10-4F4E-B107-7870A2DE76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604cae-41f1-4e8a-8a4e-73131f546318"/>
    <ds:schemaRef ds:uri="3c87ee4e-021f-4740-8fee-06e34ac68c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6C2010B-251A-4FDC-A84D-B811435ABD0D}">
  <ds:schemaRefs>
    <ds:schemaRef ds:uri="http://www.w3.org/XML/1998/namespace"/>
    <ds:schemaRef ds:uri="http://purl.org/dc/dcmitype/"/>
    <ds:schemaRef ds:uri="http://purl.org/dc/elements/1.1/"/>
    <ds:schemaRef ds:uri="http://purl.org/dc/terms/"/>
    <ds:schemaRef ds:uri="http://schemas.microsoft.com/office/2006/documentManagement/types"/>
    <ds:schemaRef ds:uri="3c87ee4e-021f-4740-8fee-06e34ac68c26"/>
    <ds:schemaRef ds:uri="http://schemas.microsoft.com/office/infopath/2007/PartnerControls"/>
    <ds:schemaRef ds:uri="http://schemas.openxmlformats.org/package/2006/metadata/core-properties"/>
    <ds:schemaRef ds:uri="d4604cae-41f1-4e8a-8a4e-73131f54631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6959</Words>
  <Application>Microsoft Office PowerPoint</Application>
  <PresentationFormat>Widescreen</PresentationFormat>
  <Paragraphs>401</Paragraphs>
  <Slides>29</Slides>
  <Notes>25</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How to use this resource</vt:lpstr>
      <vt:lpstr>Investing with impact  in the endowment</vt:lpstr>
      <vt:lpstr>Session agenda</vt:lpstr>
      <vt:lpstr>What is impact investing?</vt:lpstr>
      <vt:lpstr>“Impact investments are investments made with an explicit intention to generate positive, measurable social and environmental impact alongside a financial return”</vt:lpstr>
      <vt:lpstr>Myth Busting</vt:lpstr>
      <vt:lpstr>Myth 1. Impact investing is legally at odds with trustees’ duties </vt:lpstr>
      <vt:lpstr>Myth 2. Impact investing yields concessionary returns</vt:lpstr>
      <vt:lpstr>Myth 3. Product selection is small and only in private markets</vt:lpstr>
      <vt:lpstr>How could impact investing help us?</vt:lpstr>
      <vt:lpstr> </vt:lpstr>
      <vt:lpstr>2. Unlock new strategies to help meet our mission </vt:lpstr>
      <vt:lpstr>PowerPoint Presentation</vt:lpstr>
      <vt:lpstr>3. Reputational considerations</vt:lpstr>
      <vt:lpstr>4. Catalysing change in other investors and in the capital markets more broadly</vt:lpstr>
      <vt:lpstr>5. Improving the long-term effectiveness and accountability of capital</vt:lpstr>
      <vt:lpstr>Getting started: impact investing in the endowment  </vt:lpstr>
      <vt:lpstr>Step 1: Obtain an internal mandate for impact investing</vt:lpstr>
      <vt:lpstr>Step 2: Establish financial and impact requirements for the endowment </vt:lpstr>
      <vt:lpstr>Step 3: Update the Investment Policy Statement </vt:lpstr>
      <vt:lpstr>Step 4: Integrate impact and investment at board and staff level to deliver the strategy </vt:lpstr>
      <vt:lpstr>Step 5: Appoint investment advisors and managers with expertise in impact</vt:lpstr>
      <vt:lpstr>What could impact investing look like for your foundation? </vt:lpstr>
      <vt:lpstr>How could impact investing positively help us meet our mission? </vt:lpstr>
      <vt:lpstr>Some further questions to consider </vt:lpstr>
      <vt:lpstr>Annex: The Impact Investing Institute </vt:lpstr>
      <vt:lpstr>About the Impact Investing Institute</vt:lpstr>
      <vt:lpstr>Endowments with impact  programme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Investing with impact  in the endowment</dc:title>
  <cp:lastModifiedBy>Sophia Omar</cp:lastModifiedBy>
  <cp:revision>2</cp:revision>
  <dcterms:modified xsi:type="dcterms:W3CDTF">2023-07-14T15:47:48Z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0x010100D4B60476103C2142BC79FB7CD549F4B4</vt:lpwstr>
  </property>
  <property fmtid="{D5CDD505-2E9C-101B-9397-08002B2CF9AE}" pid="3" name="MediaServiceImageTags">
    <vt:lpwstr/>
  </property>
</Properties>
</file>